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20" r:id="rId5"/>
    <p:sldMasterId id="2147483756" r:id="rId6"/>
  </p:sldMasterIdLst>
  <p:notesMasterIdLst>
    <p:notesMasterId r:id="rId104"/>
  </p:notesMasterIdLst>
  <p:sldIdLst>
    <p:sldId id="260" r:id="rId7"/>
    <p:sldId id="263" r:id="rId8"/>
    <p:sldId id="264" r:id="rId9"/>
    <p:sldId id="349" r:id="rId10"/>
    <p:sldId id="353" r:id="rId11"/>
    <p:sldId id="351" r:id="rId12"/>
    <p:sldId id="352" r:id="rId13"/>
    <p:sldId id="348" r:id="rId14"/>
    <p:sldId id="391" r:id="rId15"/>
    <p:sldId id="378" r:id="rId16"/>
    <p:sldId id="373" r:id="rId17"/>
    <p:sldId id="402" r:id="rId18"/>
    <p:sldId id="408" r:id="rId19"/>
    <p:sldId id="417" r:id="rId20"/>
    <p:sldId id="407" r:id="rId21"/>
    <p:sldId id="413" r:id="rId22"/>
    <p:sldId id="358" r:id="rId23"/>
    <p:sldId id="377" r:id="rId24"/>
    <p:sldId id="405" r:id="rId25"/>
    <p:sldId id="363" r:id="rId26"/>
    <p:sldId id="368" r:id="rId27"/>
    <p:sldId id="374" r:id="rId28"/>
    <p:sldId id="364" r:id="rId29"/>
    <p:sldId id="411" r:id="rId30"/>
    <p:sldId id="409" r:id="rId31"/>
    <p:sldId id="412" r:id="rId32"/>
    <p:sldId id="410" r:id="rId33"/>
    <p:sldId id="360" r:id="rId34"/>
    <p:sldId id="491" r:id="rId35"/>
    <p:sldId id="414" r:id="rId36"/>
    <p:sldId id="490" r:id="rId37"/>
    <p:sldId id="404" r:id="rId38"/>
    <p:sldId id="275" r:id="rId39"/>
    <p:sldId id="274" r:id="rId40"/>
    <p:sldId id="273" r:id="rId41"/>
    <p:sldId id="500" r:id="rId42"/>
    <p:sldId id="272" r:id="rId43"/>
    <p:sldId id="278" r:id="rId44"/>
    <p:sldId id="436" r:id="rId45"/>
    <p:sldId id="367" r:id="rId46"/>
    <p:sldId id="287" r:id="rId47"/>
    <p:sldId id="277" r:id="rId48"/>
    <p:sldId id="438" r:id="rId49"/>
    <p:sldId id="279" r:id="rId50"/>
    <p:sldId id="372" r:id="rId51"/>
    <p:sldId id="375" r:id="rId52"/>
    <p:sldId id="386" r:id="rId53"/>
    <p:sldId id="427" r:id="rId54"/>
    <p:sldId id="356" r:id="rId55"/>
    <p:sldId id="428" r:id="rId56"/>
    <p:sldId id="439" r:id="rId57"/>
    <p:sldId id="429" r:id="rId58"/>
    <p:sldId id="448" r:id="rId59"/>
    <p:sldId id="449" r:id="rId60"/>
    <p:sldId id="504" r:id="rId61"/>
    <p:sldId id="445" r:id="rId62"/>
    <p:sldId id="507" r:id="rId63"/>
    <p:sldId id="454" r:id="rId64"/>
    <p:sldId id="446" r:id="rId65"/>
    <p:sldId id="451" r:id="rId66"/>
    <p:sldId id="455" r:id="rId67"/>
    <p:sldId id="453" r:id="rId68"/>
    <p:sldId id="509" r:id="rId69"/>
    <p:sldId id="430" r:id="rId70"/>
    <p:sldId id="537" r:id="rId71"/>
    <p:sldId id="516" r:id="rId72"/>
    <p:sldId id="536" r:id="rId73"/>
    <p:sldId id="534" r:id="rId74"/>
    <p:sldId id="518" r:id="rId75"/>
    <p:sldId id="524" r:id="rId76"/>
    <p:sldId id="539" r:id="rId77"/>
    <p:sldId id="515" r:id="rId78"/>
    <p:sldId id="514" r:id="rId79"/>
    <p:sldId id="517" r:id="rId80"/>
    <p:sldId id="440" r:id="rId81"/>
    <p:sldId id="529" r:id="rId82"/>
    <p:sldId id="522" r:id="rId83"/>
    <p:sldId id="523" r:id="rId84"/>
    <p:sldId id="468" r:id="rId85"/>
    <p:sldId id="469" r:id="rId86"/>
    <p:sldId id="342" r:id="rId87"/>
    <p:sldId id="419" r:id="rId88"/>
    <p:sldId id="420" r:id="rId89"/>
    <p:sldId id="422" r:id="rId90"/>
    <p:sldId id="424" r:id="rId91"/>
    <p:sldId id="425" r:id="rId92"/>
    <p:sldId id="488" r:id="rId93"/>
    <p:sldId id="486" r:id="rId94"/>
    <p:sldId id="400" r:id="rId95"/>
    <p:sldId id="423" r:id="rId96"/>
    <p:sldId id="401" r:id="rId97"/>
    <p:sldId id="384" r:id="rId98"/>
    <p:sldId id="399" r:id="rId99"/>
    <p:sldId id="398" r:id="rId100"/>
    <p:sldId id="397" r:id="rId101"/>
    <p:sldId id="396" r:id="rId102"/>
    <p:sldId id="540" r:id="rId103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8515EFB-42AD-45CE-977B-8D144D7C0A1D}">
          <p14:sldIdLst>
            <p14:sldId id="260"/>
            <p14:sldId id="263"/>
            <p14:sldId id="264"/>
            <p14:sldId id="349"/>
            <p14:sldId id="353"/>
            <p14:sldId id="351"/>
            <p14:sldId id="352"/>
            <p14:sldId id="348"/>
            <p14:sldId id="391"/>
            <p14:sldId id="378"/>
            <p14:sldId id="373"/>
            <p14:sldId id="402"/>
            <p14:sldId id="408"/>
            <p14:sldId id="417"/>
            <p14:sldId id="407"/>
            <p14:sldId id="413"/>
            <p14:sldId id="358"/>
            <p14:sldId id="377"/>
            <p14:sldId id="405"/>
            <p14:sldId id="363"/>
            <p14:sldId id="368"/>
            <p14:sldId id="374"/>
            <p14:sldId id="364"/>
            <p14:sldId id="411"/>
            <p14:sldId id="409"/>
            <p14:sldId id="412"/>
            <p14:sldId id="410"/>
            <p14:sldId id="360"/>
            <p14:sldId id="491"/>
            <p14:sldId id="414"/>
            <p14:sldId id="490"/>
            <p14:sldId id="404"/>
            <p14:sldId id="275"/>
            <p14:sldId id="274"/>
            <p14:sldId id="273"/>
            <p14:sldId id="500"/>
            <p14:sldId id="272"/>
            <p14:sldId id="278"/>
            <p14:sldId id="436"/>
            <p14:sldId id="367"/>
            <p14:sldId id="287"/>
            <p14:sldId id="277"/>
            <p14:sldId id="438"/>
            <p14:sldId id="279"/>
            <p14:sldId id="372"/>
            <p14:sldId id="375"/>
            <p14:sldId id="386"/>
            <p14:sldId id="427"/>
            <p14:sldId id="356"/>
            <p14:sldId id="428"/>
            <p14:sldId id="439"/>
            <p14:sldId id="429"/>
            <p14:sldId id="448"/>
            <p14:sldId id="449"/>
            <p14:sldId id="504"/>
            <p14:sldId id="445"/>
            <p14:sldId id="507"/>
            <p14:sldId id="454"/>
            <p14:sldId id="446"/>
            <p14:sldId id="451"/>
            <p14:sldId id="455"/>
            <p14:sldId id="453"/>
            <p14:sldId id="509"/>
            <p14:sldId id="430"/>
            <p14:sldId id="537"/>
            <p14:sldId id="516"/>
            <p14:sldId id="536"/>
            <p14:sldId id="534"/>
            <p14:sldId id="518"/>
            <p14:sldId id="524"/>
            <p14:sldId id="539"/>
            <p14:sldId id="515"/>
            <p14:sldId id="514"/>
            <p14:sldId id="517"/>
            <p14:sldId id="440"/>
            <p14:sldId id="529"/>
            <p14:sldId id="522"/>
            <p14:sldId id="523"/>
            <p14:sldId id="468"/>
            <p14:sldId id="469"/>
            <p14:sldId id="342"/>
            <p14:sldId id="419"/>
            <p14:sldId id="420"/>
            <p14:sldId id="422"/>
            <p14:sldId id="424"/>
            <p14:sldId id="425"/>
            <p14:sldId id="488"/>
            <p14:sldId id="486"/>
            <p14:sldId id="400"/>
            <p14:sldId id="423"/>
            <p14:sldId id="401"/>
            <p14:sldId id="384"/>
            <p14:sldId id="399"/>
            <p14:sldId id="398"/>
            <p14:sldId id="397"/>
            <p14:sldId id="396"/>
            <p14:sldId id="540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sabelle" initials="I.K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7" autoAdjust="0"/>
    <p:restoredTop sz="94652" autoAdjust="0"/>
  </p:normalViewPr>
  <p:slideViewPr>
    <p:cSldViewPr>
      <p:cViewPr varScale="1">
        <p:scale>
          <a:sx n="83" d="100"/>
          <a:sy n="83" d="100"/>
        </p:scale>
        <p:origin x="-336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12T08:57:52.431" idx="1">
    <p:pos x="1972" y="35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26C74-E9E0-422B-AFDC-3800049D3B6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9E4D3-0C45-48E5-B34C-5711DA9D77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94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9E4D3-0C45-48E5-B34C-5711DA9D77AD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40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921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0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00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620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915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17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09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20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9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59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17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9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8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4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982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9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39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98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67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900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4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15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61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27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50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38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7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800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6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38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59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37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56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8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22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64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47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7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37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879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66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5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6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7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34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44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5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82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55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1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89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04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1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793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85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00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86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6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17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049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508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55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68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23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86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0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879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00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015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21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2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56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3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4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66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86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67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6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1D30E-65EB-44A5-9147-DC07368FBAAF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8A4E9-9A20-4772-BB0A-EE7E2D118F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81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7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9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0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2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08BD-E3B8-47CB-98DA-2F19D13365F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07/07/2022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B763-25EC-4DAC-B1C3-3918E7DA729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onviolence.ca/index.php/fujii-gurujii-nichidatsu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65764" y="1018372"/>
            <a:ext cx="7578644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dirty="0" smtClean="0"/>
              <a:t>Présentation des fondateurs : </a:t>
            </a:r>
            <a:r>
              <a:rPr lang="fr-FR" dirty="0" err="1" smtClean="0"/>
              <a:t>Nichidatsu</a:t>
            </a:r>
            <a:r>
              <a:rPr lang="fr-FR" dirty="0" smtClean="0"/>
              <a:t> </a:t>
            </a:r>
            <a:r>
              <a:rPr lang="fr-FR" dirty="0" err="1" smtClean="0"/>
              <a:t>Fujii</a:t>
            </a:r>
            <a:r>
              <a:rPr lang="fr-FR" dirty="0" smtClean="0"/>
              <a:t> et </a:t>
            </a:r>
            <a:r>
              <a:rPr lang="fr-FR" dirty="0" err="1" smtClean="0"/>
              <a:t>Terasava</a:t>
            </a:r>
            <a:r>
              <a:rPr lang="fr-FR" dirty="0" smtClean="0"/>
              <a:t> </a:t>
            </a:r>
            <a:r>
              <a:rPr lang="fr-FR" dirty="0" err="1" smtClean="0"/>
              <a:t>Junsei</a:t>
            </a:r>
            <a:endParaRPr lang="fr-FR" dirty="0" smtClean="0"/>
          </a:p>
          <a:p>
            <a:pPr marL="342900" indent="-342900">
              <a:buAutoNum type="arabicParenR"/>
            </a:pPr>
            <a:endParaRPr lang="fr-FR" dirty="0" smtClean="0"/>
          </a:p>
          <a:p>
            <a:r>
              <a:rPr lang="fr-FR" dirty="0" smtClean="0"/>
              <a:t>2) Pèlerinage </a:t>
            </a:r>
            <a:r>
              <a:rPr lang="fr-FR" dirty="0"/>
              <a:t>à travers le monde sur les lieux du </a:t>
            </a:r>
            <a:r>
              <a:rPr lang="fr-FR" dirty="0" smtClean="0"/>
              <a:t>bouddhisme</a:t>
            </a:r>
          </a:p>
          <a:p>
            <a:endParaRPr lang="fr-FR" dirty="0"/>
          </a:p>
          <a:p>
            <a:r>
              <a:rPr lang="fr-FR" dirty="0" smtClean="0"/>
              <a:t>	A) Les </a:t>
            </a:r>
            <a:r>
              <a:rPr lang="fr-FR" dirty="0"/>
              <a:t>lieux bouddhiques dans </a:t>
            </a:r>
            <a:r>
              <a:rPr lang="fr-FR" dirty="0" smtClean="0"/>
              <a:t>l’ex-URSS</a:t>
            </a:r>
          </a:p>
          <a:p>
            <a:endParaRPr lang="fr-FR" dirty="0"/>
          </a:p>
          <a:p>
            <a:r>
              <a:rPr lang="fr-FR" dirty="0" smtClean="0"/>
              <a:t>	B) Moscou </a:t>
            </a:r>
          </a:p>
          <a:p>
            <a:endParaRPr lang="fr-FR" dirty="0"/>
          </a:p>
          <a:p>
            <a:r>
              <a:rPr lang="fr-FR" dirty="0" smtClean="0"/>
              <a:t>3) Rencontres </a:t>
            </a:r>
            <a:r>
              <a:rPr lang="fr-FR" dirty="0"/>
              <a:t>pour la diffusion du Dharma</a:t>
            </a:r>
          </a:p>
          <a:p>
            <a:endParaRPr lang="fr-FR" dirty="0"/>
          </a:p>
          <a:p>
            <a:r>
              <a:rPr lang="fr-FR" dirty="0" smtClean="0"/>
              <a:t>4) Marches </a:t>
            </a:r>
            <a:r>
              <a:rPr lang="fr-FR" dirty="0"/>
              <a:t>pour la </a:t>
            </a:r>
            <a:r>
              <a:rPr lang="fr-FR" dirty="0" smtClean="0"/>
              <a:t>paix</a:t>
            </a:r>
          </a:p>
          <a:p>
            <a:endParaRPr lang="fr-FR" dirty="0" smtClean="0"/>
          </a:p>
          <a:p>
            <a:r>
              <a:rPr lang="fr-FR" dirty="0" smtClean="0"/>
              <a:t>5) La pagode </a:t>
            </a:r>
            <a:r>
              <a:rPr lang="fr-FR" dirty="0"/>
              <a:t>de </a:t>
            </a:r>
            <a:r>
              <a:rPr lang="fr-FR" dirty="0" smtClean="0"/>
              <a:t>Kharkov</a:t>
            </a:r>
            <a:endParaRPr lang="fr-FR" dirty="0"/>
          </a:p>
          <a:p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07504" y="51470"/>
            <a:ext cx="88569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Séminaire </a:t>
            </a:r>
            <a:r>
              <a:rPr lang="fr-FR" dirty="0" smtClean="0"/>
              <a:t>à IGNY du </a:t>
            </a:r>
            <a:r>
              <a:rPr lang="fr-FR" dirty="0" smtClean="0"/>
              <a:t>13 au 14 juillet 2019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07504" y="527884"/>
            <a:ext cx="88569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Exposé par Svetlana </a:t>
            </a:r>
            <a:r>
              <a:rPr lang="fr-FR" dirty="0" err="1" smtClean="0"/>
              <a:t>Nenenko</a:t>
            </a:r>
            <a:r>
              <a:rPr lang="fr-FR" dirty="0" smtClean="0"/>
              <a:t>  (</a:t>
            </a:r>
            <a:r>
              <a:rPr lang="fr-FR" dirty="0" err="1" smtClean="0"/>
              <a:t>Nipponzan</a:t>
            </a:r>
            <a:r>
              <a:rPr lang="fr-FR" dirty="0" smtClean="0"/>
              <a:t> </a:t>
            </a:r>
            <a:r>
              <a:rPr lang="fr-FR" dirty="0" err="1" smtClean="0"/>
              <a:t>Myohodi</a:t>
            </a:r>
            <a:r>
              <a:rPr lang="fr-FR" dirty="0" smtClean="0"/>
              <a:t> de Kharkov)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74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64818"/>
            <a:ext cx="5832648" cy="45051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0" y="123478"/>
            <a:ext cx="914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Moscou – Maison </a:t>
            </a:r>
            <a:r>
              <a:rPr lang="fr-FR" dirty="0" smtClean="0">
                <a:solidFill>
                  <a:prstClr val="black"/>
                </a:solidFill>
              </a:rPr>
              <a:t>blanche (Parlement de Russie)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6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523842"/>
            <a:ext cx="6869729" cy="4496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0" y="101358"/>
            <a:ext cx="91172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New-York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8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80" y="699542"/>
            <a:ext cx="5349213" cy="40119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736" y="-28892"/>
            <a:ext cx="91352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De Moscou il se rend chez les bouddhistes Bouriates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" y="413118"/>
            <a:ext cx="3210544" cy="46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9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804756" cy="45365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23478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et les Kirghizes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725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3518"/>
            <a:ext cx="8820472" cy="49600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72520"/>
            <a:ext cx="91226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Les marches pour la paix et la justice les conduisent à travers le monde. Les tracés rouge et jaune se font à pied.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58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5610"/>
            <a:ext cx="85324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Terasawa </a:t>
            </a:r>
            <a:r>
              <a:rPr lang="fr-FR" dirty="0" smtClean="0"/>
              <a:t>reprend </a:t>
            </a:r>
            <a:r>
              <a:rPr lang="fr-FR" dirty="0" smtClean="0"/>
              <a:t>la traditionnelle marches </a:t>
            </a:r>
            <a:r>
              <a:rPr lang="fr-FR" dirty="0" smtClean="0"/>
              <a:t>vers l’Inde : la route de la soie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7" y="492666"/>
            <a:ext cx="6132485" cy="4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474235"/>
            <a:ext cx="6061049" cy="45457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244" y="46286"/>
            <a:ext cx="90962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Route de la soie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902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603192"/>
            <a:ext cx="6264696" cy="44445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07504" y="64826"/>
            <a:ext cx="90364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2002 marche de la paix sur la route de la soie : </a:t>
            </a:r>
            <a:r>
              <a:rPr lang="fr-FR" dirty="0" smtClean="0">
                <a:solidFill>
                  <a:prstClr val="black"/>
                </a:solidFill>
              </a:rPr>
              <a:t>de </a:t>
            </a:r>
            <a:r>
              <a:rPr lang="fr-FR" dirty="0" smtClean="0">
                <a:solidFill>
                  <a:prstClr val="black"/>
                </a:solidFill>
              </a:rPr>
              <a:t>Russie à </a:t>
            </a:r>
            <a:r>
              <a:rPr lang="fr-FR" dirty="0" err="1" smtClean="0">
                <a:solidFill>
                  <a:prstClr val="black"/>
                </a:solidFill>
              </a:rPr>
              <a:t>Lumbini</a:t>
            </a:r>
            <a:r>
              <a:rPr lang="fr-FR" dirty="0" smtClean="0">
                <a:solidFill>
                  <a:prstClr val="black"/>
                </a:solidFill>
              </a:rPr>
              <a:t> 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6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01" y="0"/>
            <a:ext cx="6720164" cy="5092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56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58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496" y="0"/>
            <a:ext cx="91085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 sangha s’agrandit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76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8" y="627430"/>
            <a:ext cx="3008706" cy="39604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20636" y="771651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http://nonviolence.ca/index.php/fujii-gurujii-nichidatsu/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7688" y="1707654"/>
            <a:ext cx="5472608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À 19 ans, </a:t>
            </a:r>
            <a:r>
              <a:rPr lang="fr-FR" b="1" dirty="0" err="1" smtClean="0">
                <a:hlinkClick r:id="rId3" tooltip="Permalink to Fujii Gurujii, Nichidatsu"/>
              </a:rPr>
              <a:t>Fujii</a:t>
            </a:r>
            <a:r>
              <a:rPr lang="fr-FR" b="1" dirty="0" smtClean="0">
                <a:hlinkClick r:id="rId3" tooltip="Permalink to Fujii Gurujii, Nichidatsu"/>
              </a:rPr>
              <a:t> </a:t>
            </a:r>
            <a:r>
              <a:rPr lang="fr-FR" b="1" dirty="0" err="1">
                <a:hlinkClick r:id="rId3" tooltip="Permalink to Fujii Gurujii, Nichidatsu"/>
              </a:rPr>
              <a:t>Gurujii</a:t>
            </a:r>
            <a:r>
              <a:rPr lang="fr-FR" b="1" dirty="0">
                <a:hlinkClick r:id="rId3" tooltip="Permalink to Fujii Gurujii, Nichidatsu"/>
              </a:rPr>
              <a:t>, </a:t>
            </a:r>
            <a:r>
              <a:rPr lang="fr-FR" b="1" dirty="0" err="1">
                <a:hlinkClick r:id="rId3" tooltip="Permalink to Fujii Gurujii, Nichidatsu"/>
              </a:rPr>
              <a:t>Nichidatsu</a:t>
            </a:r>
            <a:r>
              <a:rPr lang="fr-FR" b="1" dirty="0">
                <a:hlinkClick r:id="rId3" tooltip="Permalink to Fujii Gurujii, Nichidatsu"/>
              </a:rPr>
              <a:t> </a:t>
            </a:r>
            <a:r>
              <a:rPr lang="fr-FR" dirty="0" smtClean="0"/>
              <a:t>devient </a:t>
            </a:r>
            <a:r>
              <a:rPr lang="fr-FR" dirty="0"/>
              <a:t>moine et consacre sa vie à l’étude du bouddhisme et </a:t>
            </a:r>
            <a:r>
              <a:rPr lang="fr-FR" dirty="0" smtClean="0"/>
              <a:t>la prière pour </a:t>
            </a:r>
            <a:r>
              <a:rPr lang="fr-FR" dirty="0"/>
              <a:t>la paix. En 1918, il dénonce publiquement le nationalisme radical japonais et propose une vision pacifiste et activiste du bouddhisme. Joint par de nombreux disciples, il fonde </a:t>
            </a:r>
            <a:r>
              <a:rPr lang="fr-FR" dirty="0" smtClean="0"/>
              <a:t>une nouvelle lignée de Nichiren : le </a:t>
            </a:r>
            <a:r>
              <a:rPr lang="fr-FR" dirty="0" err="1" smtClean="0"/>
              <a:t>Nipponzan</a:t>
            </a:r>
            <a:r>
              <a:rPr lang="fr-FR" dirty="0" smtClean="0"/>
              <a:t> </a:t>
            </a:r>
            <a:r>
              <a:rPr lang="fr-FR" dirty="0" err="1" smtClean="0"/>
              <a:t>Myohoji</a:t>
            </a:r>
            <a:r>
              <a:rPr lang="fr-FR" dirty="0" smtClean="0"/>
              <a:t>,  </a:t>
            </a:r>
            <a:r>
              <a:rPr lang="fr-FR" dirty="0"/>
              <a:t>caractérisé par une marche rythmée au son du tambourin et par un mantra « </a:t>
            </a:r>
            <a:r>
              <a:rPr lang="fr-FR" dirty="0" smtClean="0"/>
              <a:t>Namu Myoho Renge Kyo </a:t>
            </a:r>
            <a:r>
              <a:rPr lang="fr-FR" dirty="0"/>
              <a:t>», véritable symbole de paix, scandé par les moines.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7504" y="51470"/>
            <a:ext cx="893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1) </a:t>
            </a:r>
            <a:r>
              <a:rPr lang="fr-FR" b="1" dirty="0" smtClean="0"/>
              <a:t>Les fondateurs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270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0" y="483518"/>
            <a:ext cx="745232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71500" y="51470"/>
            <a:ext cx="92525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2002 Asie Centrale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906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2" y="555526"/>
            <a:ext cx="7065772" cy="45223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0" y="94324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Terasawa</a:t>
            </a:r>
            <a:r>
              <a:rPr lang="fr-FR" dirty="0" smtClean="0"/>
              <a:t>, Felix, </a:t>
            </a:r>
            <a:r>
              <a:rPr lang="fr-FR" dirty="0" err="1" smtClean="0"/>
              <a:t>Korasteliov</a:t>
            </a:r>
            <a:r>
              <a:rPr lang="fr-FR" dirty="0" smtClean="0"/>
              <a:t>, </a:t>
            </a:r>
            <a:r>
              <a:rPr lang="fr-FR" dirty="0" err="1" smtClean="0"/>
              <a:t>Chmyglia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541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042"/>
            <a:ext cx="7270542" cy="5116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31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00" y="222584"/>
            <a:ext cx="7200800" cy="47780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-79920" y="0"/>
            <a:ext cx="911641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2002 Asie Centrale </a:t>
            </a:r>
          </a:p>
        </p:txBody>
      </p:sp>
    </p:spTree>
    <p:extLst>
      <p:ext uri="{BB962C8B-B14F-4D97-AF65-F5344CB8AC3E}">
        <p14:creationId xmlns:p14="http://schemas.microsoft.com/office/powerpoint/2010/main" val="2066016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684" y="35610"/>
            <a:ext cx="912031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Pèlerinages en Inde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474360"/>
            <a:ext cx="5584997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23478"/>
            <a:ext cx="9001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Pèlerinages en Inde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47936"/>
            <a:ext cx="6120680" cy="43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81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23478"/>
            <a:ext cx="9001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Pèlerinages en Inde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43558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0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23478"/>
            <a:ext cx="9001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Pèlerinages en Inde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7534"/>
            <a:ext cx="5867040" cy="43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7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7474"/>
            <a:ext cx="7150298" cy="50045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35496" y="87474"/>
            <a:ext cx="91085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Marche de la paix au Pakistan </a:t>
            </a:r>
            <a:r>
              <a:rPr lang="fr-FR" dirty="0" smtClean="0">
                <a:solidFill>
                  <a:prstClr val="black"/>
                </a:solidFill>
              </a:rPr>
              <a:t>à </a:t>
            </a:r>
            <a:r>
              <a:rPr lang="fr-FR" dirty="0" smtClean="0">
                <a:solidFill>
                  <a:prstClr val="black"/>
                </a:solidFill>
              </a:rPr>
              <a:t>laquelle participent les sangha ukrainiens : </a:t>
            </a:r>
            <a:r>
              <a:rPr lang="fr-FR" dirty="0" err="1" smtClean="0">
                <a:solidFill>
                  <a:prstClr val="black"/>
                </a:solidFill>
              </a:rPr>
              <a:t>Filonenko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err="1" smtClean="0">
                <a:solidFill>
                  <a:prstClr val="black"/>
                </a:solidFill>
              </a:rPr>
              <a:t>Chmygla</a:t>
            </a:r>
            <a:r>
              <a:rPr lang="fr-FR" dirty="0" smtClean="0">
                <a:solidFill>
                  <a:prstClr val="black"/>
                </a:solidFill>
              </a:rPr>
              <a:t> et  </a:t>
            </a:r>
            <a:r>
              <a:rPr lang="fr-FR" dirty="0" smtClean="0">
                <a:solidFill>
                  <a:prstClr val="black"/>
                </a:solidFill>
              </a:rPr>
              <a:t>Felix </a:t>
            </a:r>
            <a:r>
              <a:rPr lang="fr-FR" dirty="0" err="1" smtClean="0">
                <a:solidFill>
                  <a:prstClr val="black"/>
                </a:solidFill>
              </a:rPr>
              <a:t>Shvedovski</a:t>
            </a:r>
            <a:r>
              <a:rPr lang="fr-FR" dirty="0" smtClean="0">
                <a:solidFill>
                  <a:prstClr val="black"/>
                </a:solidFill>
              </a:rPr>
              <a:t> de Moscou.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27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" y="119190"/>
            <a:ext cx="3729631" cy="49728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95936" y="483518"/>
            <a:ext cx="5040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b="1" dirty="0" smtClean="0"/>
              <a:t>TERASAWA </a:t>
            </a:r>
            <a:r>
              <a:rPr lang="fr-FR" b="1" dirty="0" err="1" smtClean="0"/>
              <a:t>Junsei</a:t>
            </a:r>
            <a:r>
              <a:rPr lang="fr-FR" b="1" dirty="0" smtClean="0"/>
              <a:t> </a:t>
            </a:r>
            <a:r>
              <a:rPr lang="fr-FR" dirty="0" smtClean="0"/>
              <a:t>est né en 1950 au Japon. A17 ans il fait la connaissance de </a:t>
            </a:r>
            <a:r>
              <a:rPr lang="fr-FR" dirty="0" err="1" smtClean="0"/>
              <a:t>Nichidatsu</a:t>
            </a:r>
            <a:r>
              <a:rPr lang="fr-FR" dirty="0" smtClean="0"/>
              <a:t> </a:t>
            </a:r>
            <a:r>
              <a:rPr lang="fr-FR" dirty="0" err="1" smtClean="0"/>
              <a:t>Fujii</a:t>
            </a:r>
            <a:r>
              <a:rPr lang="fr-FR" dirty="0" smtClean="0"/>
              <a:t> (1885-1985), fondateur de </a:t>
            </a:r>
            <a:r>
              <a:rPr lang="fr-FR" dirty="0" err="1" smtClean="0"/>
              <a:t>Nipponzan</a:t>
            </a:r>
            <a:r>
              <a:rPr lang="fr-FR" dirty="0" smtClean="0"/>
              <a:t> </a:t>
            </a:r>
            <a:r>
              <a:rPr lang="fr-FR" dirty="0" err="1" smtClean="0"/>
              <a:t>Myohoji</a:t>
            </a:r>
            <a:r>
              <a:rPr lang="fr-FR" dirty="0" smtClean="0"/>
              <a:t>,  de la lignée de Nichiren. Il est ordonné moine à 19 ans et part en mission de propagation du Dharma 6 ans en Inde. Le but premier était de faire revenir le bouddhisme du lotus à son lieu d’origine. Ensuite il </a:t>
            </a:r>
            <a:r>
              <a:rPr lang="fr-FR" dirty="0" smtClean="0"/>
              <a:t>sillonna </a:t>
            </a:r>
            <a:r>
              <a:rPr lang="fr-FR" dirty="0" smtClean="0"/>
              <a:t>pendant 15 ans l’Europe : Angleterre, Russie, Ukraine et l’Asie Centrale. </a:t>
            </a:r>
          </a:p>
          <a:p>
            <a:pPr fontAlgn="base"/>
            <a:endParaRPr lang="fr-FR" dirty="0"/>
          </a:p>
          <a:p>
            <a:pPr fontAlgn="base"/>
            <a:endParaRPr lang="fr-FR" dirty="0"/>
          </a:p>
          <a:p>
            <a:r>
              <a:rPr lang="fr-FR" b="1" dirty="0" smtClean="0"/>
              <a:t>TERASAWA </a:t>
            </a:r>
            <a:r>
              <a:rPr lang="fr-FR" b="1" dirty="0" err="1"/>
              <a:t>Junsei</a:t>
            </a:r>
            <a:r>
              <a:rPr lang="fr-FR" b="1" dirty="0"/>
              <a:t> </a:t>
            </a:r>
            <a:r>
              <a:rPr lang="fr-FR" dirty="0"/>
              <a:t>accorde une grande importance à l’édification de stupas, symbolisant l’union de la terre et du ciel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7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64" y="627534"/>
            <a:ext cx="5682932" cy="44323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23478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Ces pèlerinages ont toujours un but socio-politique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6649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64" y="639826"/>
            <a:ext cx="5792256" cy="43441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23478"/>
            <a:ext cx="91085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Sauvegarde de la planète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0553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35798"/>
            <a:ext cx="83529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 partir de 1995, avec ses adeptes, il fait de nombreuses visites en Tchétchénie. </a:t>
            </a:r>
            <a:r>
              <a:rPr lang="fr-FR" dirty="0" smtClean="0"/>
              <a:t>Mais en </a:t>
            </a:r>
            <a:r>
              <a:rPr lang="fr-FR" dirty="0"/>
              <a:t>2000 et il est déclaré « persona non grata » en  Russie.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0" y="1275606"/>
            <a:ext cx="4842298" cy="31683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82196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76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71550"/>
            <a:ext cx="6096000" cy="40576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123580"/>
            <a:ext cx="89289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Contre l’</a:t>
            </a:r>
            <a:r>
              <a:rPr lang="fr-FR" dirty="0"/>
              <a:t>o</a:t>
            </a:r>
            <a:r>
              <a:rPr lang="fr-FR" dirty="0" smtClean="0"/>
              <a:t>ppression des Tchétchènes 1995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6353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411510"/>
            <a:ext cx="7097985" cy="47319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0820"/>
            <a:ext cx="91085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 guerre en </a:t>
            </a:r>
            <a:r>
              <a:rPr lang="fr-FR" dirty="0" err="1" smtClean="0"/>
              <a:t>Tchétchènie</a:t>
            </a:r>
            <a:r>
              <a:rPr lang="fr-FR" dirty="0" smtClean="0"/>
              <a:t> (Grozny) - 1985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7960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1470"/>
            <a:ext cx="7560840" cy="50405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774168"/>
            <a:ext cx="913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Moscou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321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7" y="51470"/>
            <a:ext cx="74528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30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582" y="36662"/>
            <a:ext cx="88569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De Moscou à Grozny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00" y="501482"/>
            <a:ext cx="773456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91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1510"/>
            <a:ext cx="7344816" cy="489654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Arrivée à </a:t>
            </a:r>
            <a:r>
              <a:rPr lang="fr-FR" dirty="0" err="1" smtClean="0"/>
              <a:t>Groszny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1568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0" y="-17542"/>
            <a:ext cx="7345467" cy="52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3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" y="267496"/>
            <a:ext cx="5004048" cy="41559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15616" y="458797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Inde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302404" y="267494"/>
            <a:ext cx="3575952" cy="42473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La structure principale, </a:t>
            </a:r>
            <a:r>
              <a:rPr lang="fr-FR" dirty="0" smtClean="0"/>
              <a:t>représente </a:t>
            </a:r>
            <a:r>
              <a:rPr lang="fr-FR" dirty="0"/>
              <a:t>le bol à aumône </a:t>
            </a:r>
            <a:r>
              <a:rPr lang="fr-FR" dirty="0" smtClean="0"/>
              <a:t>retourné. Elle repose </a:t>
            </a:r>
            <a:r>
              <a:rPr lang="fr-FR" dirty="0"/>
              <a:t>le plus souvent sur un piédestal carré, un groupe de trois marches symbolisant la robe de moine repliée. Le </a:t>
            </a:r>
            <a:r>
              <a:rPr lang="fr-FR" i="1" dirty="0" smtClean="0"/>
              <a:t>stupa</a:t>
            </a:r>
            <a:r>
              <a:rPr lang="fr-FR" dirty="0" smtClean="0"/>
              <a:t> </a:t>
            </a:r>
            <a:r>
              <a:rPr lang="fr-FR" dirty="0"/>
              <a:t>comporte parfois </a:t>
            </a:r>
            <a:r>
              <a:rPr lang="fr-FR" dirty="0" smtClean="0"/>
              <a:t>une clôture </a:t>
            </a:r>
            <a:r>
              <a:rPr lang="fr-FR" dirty="0"/>
              <a:t>autour du monument délimitant le </a:t>
            </a:r>
            <a:r>
              <a:rPr lang="fr-FR" dirty="0" smtClean="0"/>
              <a:t>un </a:t>
            </a:r>
            <a:r>
              <a:rPr lang="fr-FR" dirty="0"/>
              <a:t>chemin </a:t>
            </a:r>
            <a:r>
              <a:rPr lang="fr-FR" dirty="0" smtClean="0"/>
              <a:t>circumambulatoire. Au </a:t>
            </a:r>
            <a:r>
              <a:rPr lang="fr-FR" dirty="0"/>
              <a:t>sommet de la structure, on trouve une </a:t>
            </a:r>
            <a:r>
              <a:rPr lang="fr-FR" dirty="0" smtClean="0"/>
              <a:t>sorte </a:t>
            </a:r>
            <a:r>
              <a:rPr lang="fr-FR" dirty="0"/>
              <a:t>de plate-forme entourée d'une balustrade, d'où émerge un </a:t>
            </a:r>
            <a:r>
              <a:rPr lang="fr-FR" dirty="0" smtClean="0"/>
              <a:t>mât qui </a:t>
            </a:r>
            <a:r>
              <a:rPr lang="fr-FR" dirty="0"/>
              <a:t>porte le </a:t>
            </a:r>
            <a:r>
              <a:rPr lang="fr-FR" i="1" dirty="0" err="1"/>
              <a:t>chattra</a:t>
            </a:r>
            <a:r>
              <a:rPr lang="fr-FR" dirty="0"/>
              <a:t>, un certain nombre d'ombrelles de tailles décroissantes formant un cône. </a:t>
            </a:r>
          </a:p>
        </p:txBody>
      </p:sp>
    </p:spTree>
    <p:extLst>
      <p:ext uri="{BB962C8B-B14F-4D97-AF65-F5344CB8AC3E}">
        <p14:creationId xmlns:p14="http://schemas.microsoft.com/office/powerpoint/2010/main" val="16511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07" y="0"/>
            <a:ext cx="755731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124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483518"/>
            <a:ext cx="6989973" cy="46599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3000" y="50062"/>
            <a:ext cx="9001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De Moscou </a:t>
            </a:r>
            <a:r>
              <a:rPr lang="fr-FR" dirty="0"/>
              <a:t>à Grozny </a:t>
            </a:r>
            <a:r>
              <a:rPr lang="fr-FR" dirty="0" smtClean="0"/>
              <a:t>– la protestation des mères tchétchènes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211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5" y="51470"/>
            <a:ext cx="7638045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46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9332"/>
            <a:ext cx="7161252" cy="477416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4152" y="0"/>
            <a:ext cx="91405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Tchétchènes : de Moscou </a:t>
            </a:r>
            <a:r>
              <a:rPr lang="fr-FR" dirty="0"/>
              <a:t>à Grozny </a:t>
            </a:r>
            <a:r>
              <a:rPr lang="fr-FR" dirty="0" smtClean="0"/>
              <a:t>– la marche des mères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1625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9012"/>
            <a:ext cx="7097985" cy="47319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-17730"/>
            <a:ext cx="89289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Marche des </a:t>
            </a:r>
            <a:r>
              <a:rPr lang="fr-FR" dirty="0"/>
              <a:t>mères tchétchènes</a:t>
            </a:r>
          </a:p>
        </p:txBody>
      </p:sp>
    </p:spTree>
    <p:extLst>
      <p:ext uri="{BB962C8B-B14F-4D97-AF65-F5344CB8AC3E}">
        <p14:creationId xmlns:p14="http://schemas.microsoft.com/office/powerpoint/2010/main" val="2514618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267494"/>
            <a:ext cx="7164288" cy="45731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0" y="14148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Moscou – Grozny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6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434655"/>
            <a:ext cx="7558145" cy="47088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ZoneTexte 2"/>
          <p:cNvSpPr txBox="1"/>
          <p:nvPr/>
        </p:nvSpPr>
        <p:spPr>
          <a:xfrm>
            <a:off x="-76924" y="35466"/>
            <a:ext cx="92525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Moscou – Grozny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59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6" y="411510"/>
            <a:ext cx="7618042" cy="47839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3280" y="-9770"/>
            <a:ext cx="90907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En 2000 Marche pour mettre la guerre hors la loi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09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83518"/>
            <a:ext cx="6096000" cy="4572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08" y="0"/>
            <a:ext cx="90364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Ukrainiens accueillent Terasawa avec « le pain et le sel »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1785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42176" cy="857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2000" dirty="0" smtClean="0"/>
              <a:t>Aout 2000 </a:t>
            </a:r>
            <a:r>
              <a:rPr lang="fr-FR" sz="2000" dirty="0" smtClean="0"/>
              <a:t>: </a:t>
            </a:r>
            <a:r>
              <a:rPr lang="fr-FR" sz="2000" dirty="0" smtClean="0"/>
              <a:t>festival de la paix à Kharkov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Terasawa apporte des reliques </a:t>
            </a:r>
            <a:r>
              <a:rPr lang="fr-FR" sz="2000" dirty="0" smtClean="0"/>
              <a:t>dans </a:t>
            </a:r>
            <a:r>
              <a:rPr lang="fr-FR" sz="2000" dirty="0" smtClean="0"/>
              <a:t>le stupa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85618"/>
            <a:ext cx="3739472" cy="4257882"/>
          </a:xfrm>
        </p:spPr>
      </p:pic>
    </p:spTree>
    <p:extLst>
      <p:ext uri="{BB962C8B-B14F-4D97-AF65-F5344CB8AC3E}">
        <p14:creationId xmlns:p14="http://schemas.microsoft.com/office/powerpoint/2010/main" val="290674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6953"/>
            <a:ext cx="903649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L’action politico-religieuse de </a:t>
            </a:r>
            <a:r>
              <a:rPr lang="fr-FR" dirty="0" err="1" smtClean="0"/>
              <a:t>Tersasawa</a:t>
            </a:r>
            <a:r>
              <a:rPr lang="fr-FR" dirty="0" smtClean="0"/>
              <a:t> </a:t>
            </a:r>
            <a:r>
              <a:rPr lang="fr-FR" dirty="0" smtClean="0"/>
              <a:t>commence en Inde </a:t>
            </a:r>
          </a:p>
          <a:p>
            <a:pPr algn="ctr"/>
            <a:r>
              <a:rPr lang="fr-FR" dirty="0" smtClean="0"/>
              <a:t>Dans l’esprit des marches de Gandhi, qui a béni le maitre de </a:t>
            </a:r>
            <a:r>
              <a:rPr lang="fr-FR" dirty="0" err="1" smtClean="0"/>
              <a:t>Tarasawa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99542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03" y="771550"/>
            <a:ext cx="588457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99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530"/>
            <a:ext cx="89759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Marches </a:t>
            </a:r>
            <a:r>
              <a:rPr lang="fr-FR" dirty="0"/>
              <a:t>pour la </a:t>
            </a:r>
            <a:r>
              <a:rPr lang="fr-FR" dirty="0" smtClean="0"/>
              <a:t>paix en Ukraine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00" y="483518"/>
            <a:ext cx="5547927" cy="27155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496" y="3350211"/>
            <a:ext cx="9073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révolution ukrainienne de 2014, également dénommée révolution de </a:t>
            </a:r>
            <a:r>
              <a:rPr lang="fr-FR" b="1" dirty="0" err="1"/>
              <a:t>Maïdan</a:t>
            </a:r>
            <a:r>
              <a:rPr lang="fr-FR" dirty="0" smtClean="0"/>
              <a:t>, a </a:t>
            </a:r>
            <a:r>
              <a:rPr lang="fr-FR" dirty="0"/>
              <a:t>débuté </a:t>
            </a:r>
            <a:endParaRPr lang="fr-FR" dirty="0" smtClean="0"/>
          </a:p>
          <a:p>
            <a:r>
              <a:rPr lang="fr-FR" dirty="0" smtClean="0"/>
              <a:t>Lorsque les Ukrainiens </a:t>
            </a:r>
            <a:r>
              <a:rPr lang="fr-FR" dirty="0"/>
              <a:t>ont manifesté leur désir d’Europe, de démocratie et d’indépendance nationale et sont parvenus, au prix du sang, à provoquer le départ du président pro-russe Viktor </a:t>
            </a:r>
            <a:r>
              <a:rPr lang="fr-FR" dirty="0" err="1" smtClean="0"/>
              <a:t>Ianoukovitch</a:t>
            </a:r>
            <a:r>
              <a:rPr lang="fr-FR" dirty="0" smtClean="0"/>
              <a:t> qui refusait de </a:t>
            </a:r>
            <a:r>
              <a:rPr lang="fr-FR" dirty="0" smtClean="0"/>
              <a:t>signer </a:t>
            </a:r>
            <a:r>
              <a:rPr lang="fr-FR" dirty="0"/>
              <a:t>un accord d'association avec l'Union </a:t>
            </a:r>
            <a:r>
              <a:rPr lang="fr-FR" dirty="0" smtClean="0"/>
              <a:t>européenne. </a:t>
            </a:r>
            <a:r>
              <a:rPr lang="fr-FR" dirty="0"/>
              <a:t>Ces manifestations ont été marquées par de fortes </a:t>
            </a:r>
            <a:r>
              <a:rPr lang="fr-FR" dirty="0" smtClean="0"/>
              <a:t>protestations, </a:t>
            </a:r>
            <a:r>
              <a:rPr lang="fr-FR" dirty="0"/>
              <a:t>avec entre </a:t>
            </a:r>
            <a:r>
              <a:rPr lang="fr-FR" dirty="0" smtClean="0"/>
              <a:t>500</a:t>
            </a:r>
            <a:r>
              <a:rPr lang="fr-FR" dirty="0"/>
              <a:t> 000 manifestants à </a:t>
            </a:r>
            <a:r>
              <a:rPr lang="fr-FR" dirty="0" smtClean="0"/>
              <a:t>Kiev.  </a:t>
            </a:r>
            <a:r>
              <a:rPr lang="fr-FR" dirty="0"/>
              <a:t>D</a:t>
            </a:r>
            <a:r>
              <a:rPr lang="fr-FR" dirty="0" smtClean="0"/>
              <a:t>es </a:t>
            </a:r>
            <a:r>
              <a:rPr lang="fr-FR" dirty="0"/>
              <a:t>affrontements </a:t>
            </a:r>
            <a:r>
              <a:rPr lang="fr-FR" dirty="0" smtClean="0"/>
              <a:t>ont éclaté </a:t>
            </a:r>
            <a:r>
              <a:rPr lang="fr-FR" dirty="0"/>
              <a:t>faisant plus de </a:t>
            </a:r>
            <a:r>
              <a:rPr lang="fr-FR" dirty="0" smtClean="0"/>
              <a:t>100 morts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71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20700"/>
            <a:ext cx="6350000" cy="4622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44564" y="28218"/>
            <a:ext cx="92525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 conflit Russie – Ukraine commence en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5036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9378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 </a:t>
            </a:r>
            <a:r>
              <a:rPr lang="fr-FR" dirty="0" err="1" smtClean="0"/>
              <a:t>Maidan</a:t>
            </a:r>
            <a:r>
              <a:rPr lang="fr-FR" dirty="0" smtClean="0"/>
              <a:t> : </a:t>
            </a:r>
            <a:r>
              <a:rPr lang="fr-FR" dirty="0" err="1" smtClean="0"/>
              <a:t>évènemtents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83620"/>
            <a:ext cx="6538975" cy="4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6" y="0"/>
            <a:ext cx="7719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5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6" y="0"/>
            <a:ext cx="82400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92" y="0"/>
            <a:ext cx="68628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82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1" y="0"/>
            <a:ext cx="84832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00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7" y="0"/>
            <a:ext cx="7932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3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304800"/>
            <a:ext cx="90487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4198934" cy="27889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92546"/>
            <a:ext cx="4066376" cy="27565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55" y="2779804"/>
            <a:ext cx="3583858" cy="23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" y="0"/>
            <a:ext cx="5723678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96136" y="555526"/>
            <a:ext cx="324036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Les déambulations dans les rues en scandant Namu Myoho Renge Kyo rythmé par des tambours appellent à la lute pour la paix. </a:t>
            </a:r>
          </a:p>
          <a:p>
            <a:endParaRPr lang="fr-FR" dirty="0"/>
          </a:p>
          <a:p>
            <a:r>
              <a:rPr lang="fr-FR" dirty="0" smtClean="0"/>
              <a:t>Une des marches fut intitulée </a:t>
            </a:r>
          </a:p>
          <a:p>
            <a:r>
              <a:rPr lang="fr-FR" dirty="0" smtClean="0"/>
              <a:t>« Mettons la guerre hors la loi »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4799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0" y="0"/>
            <a:ext cx="7695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99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7" y="0"/>
            <a:ext cx="74260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8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0"/>
            <a:ext cx="7143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0" y="0"/>
            <a:ext cx="77437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04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3456"/>
            <a:ext cx="6293392" cy="472004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496" y="51470"/>
            <a:ext cx="91085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Filonenko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0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54576"/>
            <a:ext cx="6336704" cy="47525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496" y="18698"/>
            <a:ext cx="91805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Après le </a:t>
            </a:r>
            <a:r>
              <a:rPr lang="fr-FR" dirty="0" err="1" smtClean="0"/>
              <a:t>Maidan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00119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96" y="483518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Nipponzan</a:t>
            </a:r>
            <a:r>
              <a:rPr lang="fr-FR" dirty="0" smtClean="0"/>
              <a:t> </a:t>
            </a:r>
            <a:r>
              <a:rPr lang="fr-FR" dirty="0" smtClean="0"/>
              <a:t>à </a:t>
            </a:r>
            <a:r>
              <a:rPr lang="fr-FR" dirty="0" smtClean="0"/>
              <a:t>Kiev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1866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7" y="51470"/>
            <a:ext cx="740653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956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83518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Monument aux morts du </a:t>
            </a:r>
            <a:r>
              <a:rPr lang="fr-FR" dirty="0" err="1" smtClean="0"/>
              <a:t>Maidan</a:t>
            </a:r>
            <a:r>
              <a:rPr lang="fr-FR" dirty="0" smtClean="0"/>
              <a:t>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36516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69" y="510646"/>
            <a:ext cx="6881662" cy="46164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3230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Donetsk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275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70334"/>
            <a:ext cx="3344568" cy="44594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79844"/>
            <a:ext cx="3355565" cy="49274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31358"/>
            <a:ext cx="91085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Protestation anti-nucléaire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89304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21270"/>
            <a:ext cx="7039349" cy="47222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88" y="24132"/>
            <a:ext cx="91405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Lampions pour les victimes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015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00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6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1510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2238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Kiev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96393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72" y="483518"/>
            <a:ext cx="6384032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444" y="42774"/>
            <a:ext cx="90280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Kiev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6012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83518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29636" y="0"/>
            <a:ext cx="88569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De Kiev à </a:t>
            </a:r>
            <a:r>
              <a:rPr lang="fr-FR" dirty="0" smtClean="0"/>
              <a:t>Lougansk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07732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699542"/>
            <a:ext cx="9341579" cy="39604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600" y="0"/>
            <a:ext cx="92239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Ukraine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4853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1550"/>
            <a:ext cx="6609562" cy="43719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5806"/>
            <a:ext cx="918051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Marche internationale pour la paix et la solidarité</a:t>
            </a:r>
          </a:p>
          <a:p>
            <a:pPr algn="ctr"/>
            <a:r>
              <a:rPr lang="fr-FR" dirty="0" smtClean="0"/>
              <a:t>Unité – Vérité – Paix - Liberté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375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4" y="483518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1468" y="19378"/>
            <a:ext cx="89289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Filonenko</a:t>
            </a:r>
            <a:r>
              <a:rPr lang="fr-FR" dirty="0" smtClean="0"/>
              <a:t> , </a:t>
            </a:r>
            <a:r>
              <a:rPr lang="fr-FR" dirty="0" err="1" smtClean="0"/>
              <a:t>Korastylev</a:t>
            </a:r>
            <a:r>
              <a:rPr lang="fr-FR" dirty="0" smtClean="0"/>
              <a:t>, </a:t>
            </a:r>
            <a:r>
              <a:rPr lang="fr-FR" dirty="0" smtClean="0"/>
              <a:t>Terasawa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56363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83518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1470"/>
            <a:ext cx="97210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Prière-génuflexion </a:t>
            </a:r>
            <a:r>
              <a:rPr lang="fr-FR" dirty="0" smtClean="0"/>
              <a:t>dans chaque ville - serment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82016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9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23477"/>
            <a:ext cx="9144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C’est en 1988 qu’il vient pour la première fois en Union Soviétique où il rencontre à plusieurs reprises Mikhaïl Gorbatchev.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34" y="787702"/>
            <a:ext cx="572118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141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0538"/>
            <a:ext cx="6885384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950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88" y="555526"/>
            <a:ext cx="6413908" cy="45365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20370"/>
            <a:ext cx="90364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Lougansk – projet de Stupa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715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2" y="525987"/>
            <a:ext cx="8208912" cy="461751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51470"/>
            <a:ext cx="90364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Pose de fondation à Lougansk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75431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850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2750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Carpates </a:t>
            </a:r>
            <a:r>
              <a:rPr lang="fr-FR" dirty="0" smtClean="0"/>
              <a:t>: dojo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483518"/>
            <a:ext cx="6213309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114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0"/>
            <a:ext cx="6789373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639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0"/>
            <a:ext cx="6789373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538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458"/>
            <a:ext cx="9073008" cy="5097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smtClean="0">
                <a:latin typeface="+mj-lt"/>
              </a:rPr>
              <a:t>Aout 2000 </a:t>
            </a:r>
            <a:r>
              <a:rPr lang="fr-FR" sz="2400" dirty="0" smtClean="0">
                <a:latin typeface="+mj-lt"/>
              </a:rPr>
              <a:t>:  Festival </a:t>
            </a:r>
            <a:r>
              <a:rPr lang="fr-FR" sz="2400" dirty="0" smtClean="0">
                <a:latin typeface="+mj-lt"/>
              </a:rPr>
              <a:t>de la paix à </a:t>
            </a:r>
            <a:r>
              <a:rPr lang="fr-FR" sz="2400" dirty="0" smtClean="0">
                <a:latin typeface="+mj-lt"/>
              </a:rPr>
              <a:t>Kharkov</a:t>
            </a:r>
            <a:endParaRPr lang="fr-FR" sz="2400" dirty="0">
              <a:latin typeface="+mj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06996"/>
            <a:ext cx="7444599" cy="4536504"/>
          </a:xfrm>
        </p:spPr>
      </p:pic>
    </p:spTree>
    <p:extLst>
      <p:ext uri="{BB962C8B-B14F-4D97-AF65-F5344CB8AC3E}">
        <p14:creationId xmlns:p14="http://schemas.microsoft.com/office/powerpoint/2010/main" val="13282700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Aout </a:t>
            </a:r>
            <a:r>
              <a:rPr lang="fr-FR" dirty="0"/>
              <a:t>2000  </a:t>
            </a:r>
            <a:r>
              <a:rPr lang="fr-FR" dirty="0" smtClean="0"/>
              <a:t>Festival </a:t>
            </a:r>
            <a:r>
              <a:rPr lang="fr-FR" dirty="0"/>
              <a:t>de la paix à Kharkov à gauche du </a:t>
            </a:r>
            <a:r>
              <a:rPr lang="fr-FR" dirty="0" smtClean="0"/>
              <a:t>dojo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07" y="555526"/>
            <a:ext cx="668696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2739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1470"/>
            <a:ext cx="9144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Kharkov 2</a:t>
            </a:r>
            <a:r>
              <a:rPr lang="fr-FR" baseline="30000" dirty="0" smtClean="0"/>
              <a:t>ème</a:t>
            </a:r>
            <a:r>
              <a:rPr lang="fr-FR" dirty="0" smtClean="0"/>
              <a:t> ville d’Ukraine 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0" y="537240"/>
            <a:ext cx="2920644" cy="25922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55726"/>
            <a:ext cx="2540000" cy="25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85624"/>
            <a:ext cx="2906318" cy="43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46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8" y="555526"/>
            <a:ext cx="6641926" cy="45365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496" y="123478"/>
            <a:ext cx="89289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Présentation à </a:t>
            </a:r>
            <a:r>
              <a:rPr lang="fr-FR" dirty="0" smtClean="0"/>
              <a:t>Gorbatchev </a:t>
            </a:r>
            <a:r>
              <a:rPr lang="fr-FR" dirty="0" smtClean="0"/>
              <a:t>de l’urne avec les reliques du Bouddha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28709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51470"/>
            <a:ext cx="6789373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329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11" y="555526"/>
            <a:ext cx="4776410" cy="3168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3600400" cy="48005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55760" y="4227934"/>
            <a:ext cx="46085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Stupa de Kharkov avec le dojo à l’arrière-plan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3650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Фото00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605040"/>
            <a:ext cx="3672408" cy="45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35496" y="123478"/>
            <a:ext cx="82809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Disciples ukrainiens dont Serge qui a fait connaitre le bouddhisme à Svetlana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42474"/>
            <a:ext cx="32403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337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15" y="51470"/>
            <a:ext cx="6789373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927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857625" cy="5143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86"/>
            <a:ext cx="4704523" cy="35283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3939902"/>
            <a:ext cx="50040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Svetlana se charge de l’entretien du stupa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65948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7625" cy="5143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19" y="-34682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607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7625" cy="5143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926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1998"/>
            <a:ext cx="4752528" cy="445549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587974"/>
            <a:ext cx="91805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NAMU MYOHO RENGE KYO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3289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3779</TotalTime>
  <Words>867</Words>
  <Application>Microsoft Office PowerPoint</Application>
  <PresentationFormat>Affichage à l'écran (16:9)</PresentationFormat>
  <Paragraphs>98</Paragraphs>
  <Slides>97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97</vt:i4>
      </vt:variant>
    </vt:vector>
  </HeadingPairs>
  <TitlesOfParts>
    <vt:vector size="103" baseType="lpstr">
      <vt:lpstr>Thème Office</vt:lpstr>
      <vt:lpstr>1_Thème Office</vt:lpstr>
      <vt:lpstr>3_Thème Office</vt:lpstr>
      <vt:lpstr>5_Thème Office</vt:lpstr>
      <vt:lpstr>6_Thème Office</vt:lpstr>
      <vt:lpstr>9_Thème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Aout 2000 : festival de la paix à Kharkov  Terasawa apporte des reliques dans le stupa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Aout 2000 :  Festival de la paix à Kharkov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</dc:creator>
  <cp:lastModifiedBy>Isabelle</cp:lastModifiedBy>
  <cp:revision>142</cp:revision>
  <dcterms:created xsi:type="dcterms:W3CDTF">2013-07-07T14:41:01Z</dcterms:created>
  <dcterms:modified xsi:type="dcterms:W3CDTF">2022-07-07T15:06:44Z</dcterms:modified>
</cp:coreProperties>
</file>