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77" r:id="rId3"/>
    <p:sldId id="257" r:id="rId4"/>
    <p:sldId id="276" r:id="rId5"/>
    <p:sldId id="258" r:id="rId6"/>
    <p:sldId id="278" r:id="rId7"/>
    <p:sldId id="259" r:id="rId8"/>
    <p:sldId id="279" r:id="rId9"/>
    <p:sldId id="260" r:id="rId10"/>
    <p:sldId id="280" r:id="rId11"/>
    <p:sldId id="261" r:id="rId12"/>
    <p:sldId id="281" r:id="rId13"/>
    <p:sldId id="262" r:id="rId14"/>
    <p:sldId id="282" r:id="rId15"/>
    <p:sldId id="284" r:id="rId16"/>
    <p:sldId id="283" r:id="rId17"/>
    <p:sldId id="264" r:id="rId18"/>
    <p:sldId id="285" r:id="rId19"/>
    <p:sldId id="265" r:id="rId20"/>
    <p:sldId id="286" r:id="rId21"/>
    <p:sldId id="287" r:id="rId22"/>
    <p:sldId id="266" r:id="rId23"/>
    <p:sldId id="288" r:id="rId24"/>
    <p:sldId id="267" r:id="rId25"/>
    <p:sldId id="289" r:id="rId26"/>
    <p:sldId id="290" r:id="rId27"/>
    <p:sldId id="268" r:id="rId28"/>
    <p:sldId id="269" r:id="rId29"/>
    <p:sldId id="291" r:id="rId30"/>
    <p:sldId id="292" r:id="rId31"/>
    <p:sldId id="270" r:id="rId32"/>
    <p:sldId id="271" r:id="rId33"/>
    <p:sldId id="272" r:id="rId34"/>
    <p:sldId id="293" r:id="rId35"/>
    <p:sldId id="273" r:id="rId36"/>
    <p:sldId id="294" r:id="rId37"/>
    <p:sldId id="274" r:id="rId38"/>
    <p:sldId id="295" r:id="rId39"/>
    <p:sldId id="275" r:id="rId4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507" y="67"/>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7407797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The Greater Discourse on the Destruction of Craving </a:t>
            </a:r>
          </a:p>
          <a:p>
            <a:r>
              <a:t>Majjhima-Nikaya 38:26, translated in Medium Length Discourses of the Buddha, p. 358</a:t>
            </a:r>
          </a:p>
          <a:p>
            <a:endParaRPr/>
          </a:p>
          <a:p>
            <a:r>
              <a:t>Bhikkhu Bodhi's Note: </a:t>
            </a:r>
            <a:r>
              <a:rPr i="1"/>
              <a:t>Gandhaba. </a:t>
            </a:r>
            <a:r>
              <a:t>MA: The </a:t>
            </a:r>
            <a:r>
              <a:rPr i="1"/>
              <a:t>gandhaba</a:t>
            </a:r>
            <a:r>
              <a:t> is the being to be reborn. It is not someone (i.e., a disembodied spirit) standing nearby watching the future parents having intercourse but a being driven on by the mechanism of kamma, due to be reborn on that occasion. </a:t>
            </a:r>
          </a:p>
          <a:p>
            <a:endParaRPr/>
          </a:p>
          <a:p>
            <a:r>
              <a:t>According to the </a:t>
            </a:r>
            <a:r>
              <a:rPr i="1"/>
              <a:t>Treasury of Abhidharma Treatise</a:t>
            </a:r>
            <a:r>
              <a:t>, a being in the intermediate existence is called a gandharva. (AKB2, p. 386) The gandharva has a mind-made body, not a physical body. (Ibid, pp. 441-442) The gandharva has the form of a child of five or six of a type appropriate to that destination among the six destinies in which it is to be reborn. A bodhisattva in the intermediate state, however, has the form of a being in the fullness of its youth adorned with the major and minor marks. (Ibid, p. 390) The gandharva has all of its faculties but is intangible and its movement cannot be stopped. It can only be seen by other beings in the intermediate existence of its own class or a higher or by those who have cultivated the divine eye. It subsists only on odors, which is why it is called a gandharva or “odor-eater.” (Ibid, pp. 392-393) After a variable amount of time (e.g. forty-nine days) the gandharva that will be born from a womb or egg will go to the place where its future parents are copulating and then is troubled by lust for one parent and jealousy towards the other. It then enters the womb (or presumably the fertilized egg) at the moment of conception. (Ibid, pp. 393-395) Those who desire odors will be born from moisture, while those who seek a residence that they imagine will provide for their needs will have an apparitional birth. (Ibid, pp. 396-397)</a:t>
            </a:r>
          </a:p>
          <a:p>
            <a:endParaRPr/>
          </a:p>
          <a:p>
            <a:endParaRP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Samyutta Nikaya 36:21 Here the Buddha teachers that there are other reasons for why things are experienced aside from just the fruition of karma.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SN 36:21</a:t>
            </a:r>
          </a:p>
          <a:p>
            <a:r>
              <a:t>Nagapriya's book </a:t>
            </a:r>
            <a:r>
              <a:rPr i="1"/>
              <a:t>Exploring Karma &amp; Rebirth </a:t>
            </a:r>
            <a:r>
              <a:t>explains how the discourse just cited in the last slide was later formulated into five interrelated kinds of dependent origination.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SN 36:21</a:t>
            </a:r>
          </a:p>
          <a:p>
            <a:r>
              <a:t>Nagapriya's book </a:t>
            </a:r>
            <a:r>
              <a:rPr i="1"/>
              <a:t>Exploring Karma &amp; Rebirth </a:t>
            </a:r>
            <a:r>
              <a:t>explains how the discourse just cited in the last slide was later formulated into five interrelated kinds of dependent origination.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SN 36:21</a:t>
            </a:r>
          </a:p>
          <a:p>
            <a:r>
              <a:t>Nagapriya's book </a:t>
            </a:r>
            <a:r>
              <a:rPr i="1"/>
              <a:t>Exploring Karma &amp; Rebirth </a:t>
            </a:r>
            <a:r>
              <a:t>explains how the discourse just cited in the last slide was later formulated into five interrelated kinds of dependent origination.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t>The four great vows can be traced back to an apocryphal Chinese sutra of the fifth century called the Bodhisattva Practice Jeweled Necklace Sutra. They were popularized by Zhiyi. (Donner and Stevenson, p. 26 and GTFT, p. 183)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t>The four great vows can be traced back to an apocryphal Chinese sutra of the fifth century called the Bodhisattva Practice Jeweled Necklace Sutra. They were popularized by Zhiyi. (Donner and Stevenson, p. 26 and GTFT, p. 183)</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“When my mind was thus concentrated, purified, bright, unblemished, rid of imperfection, malleable, wieldy, steady, and attained to imperturbability, I directed it to knowledge of the recollection of past lives. I recollected my manifold past lives, that is, one birth, two births, three births, four births, five births, ten births, twenty births, thirty births, forty births, fifty births, a hundred births, a thousand births, a hundred thousand births, many eons of world-contraction, many eons of world-expansion, many eons of world-contraction and expansion: ‘There I was so named, of such a clan, with such an appearance, such was my nutriment, such my experience of pleasure and pain, such my lifespan; and passing away from there, I was reborn elsewhere; and there too I was so named, of such a clan, with such an appearance, such was my nutriment, such my experience of pleasure and pain, such my lifespan; and passing away from there, I was reborn here.’ Thus with their aspects and particulars I recollected my manifold past lives.</a:t>
            </a:r>
          </a:p>
          <a:p>
            <a:r>
              <a:t>“This was the first true knowledge attained by me in the first watch of the night. Ignorance was banished and true knowledge arose, darkness was banished and light arose, as happens in one who dwells diligent, ardent, and resolute. But such pleasant feeling that arose in me did not invade my mind and remain.</a:t>
            </a:r>
          </a:p>
          <a:p>
            <a:r>
              <a:t>“When my mind was thus concentrated, purified, bright, unblemished, rid of imperfection, malleable, wieldy, steady, and attained to imperturbability, I directed it to knowledge of the passing away and rebirth of beings. With the divine eye, which is purified and surpasses the human, I saw beings passing away and being reborn, inferior and superior, beautiful and ugly, fortunate and unfortunate, and I understood how beings fare on according to their actions thus: ‘These beings who behaved wrongly by body, speech, and mind, who reviled the noble ones, held wrong view, and undertook actions based on wrong view, with the breakup of the body, after death, have been reborn in a state of misery, in a bad destination, in the lower world, in hell; but these beings who have behaved well by body, speech, and mind, who did not revile the noble ones, who held right view, and undertook action based on right view, with the breakup of the body, after death, have been reborn in a good destination, in a heavenly world.’ Thus with the divine eye, which is purified and surpasses the human, I saw beings passing away and being reborn, inferior and superior, beautiful and ugly, fortunate and unfortunate, and I understood how beings fare on according to their actions.</a:t>
            </a:r>
          </a:p>
          <a:p>
            <a:r>
              <a:t>“This was the second true knowledge attained by me in the middle watch of the night. Ignorance was banished and true knowledge arose, darkness was banished and light arose, as happens in one who dwells diligent, ardent, and resolute. But such pleasant feeling that arose in me did not invade my mind and remain.</a:t>
            </a:r>
          </a:p>
          <a:p>
            <a:r>
              <a:t>“When my mind was thus concentrated, purified, bright, unblemished, rid of imperfection, malleable, wieldy, steady, and attained to imperturbability, I directed it to knowledge of the destruction of the taints. I directly knew as it actually is: ‘This is suffering. This is the origin of suffering. This is cessation of suffering. This is the way leading to the cessation of suffering.’ I directly knew as it actually is: ‘These are the taints. This is the origin of the taints. This is the cessation of the taints. This is the way leading to the cessation of the taints.’</a:t>
            </a:r>
          </a:p>
          <a:p>
            <a:r>
              <a:t>“When I knew and saw thus, my mind was liberated from the taint of sensual desire, from the taint of existence, and from the taint of ignorance. When it was liberated, there came the knowledge: ‘It is liberated.’ I directly knew: ‘Birth is destroyed, the spiritual life has been lived, what had to be done has been done, there is no more coming back to any state of being.’</a:t>
            </a:r>
          </a:p>
          <a:p>
            <a:r>
              <a:t>“This was the third true knowledge attained by me in the last watch of the night. Ignorance was banished and true knowledge arose, darkness was banished and light arose, as happens in one who dwells diligent, ardent, and resolute. But such pleasant feeling that arose in me did not invade my mind and remain. (from MN 36: 38-44, see </a:t>
            </a:r>
            <a:r>
              <a:rPr i="1"/>
              <a:t>Medium Length Discourses of the Buddha</a:t>
            </a:r>
            <a:r>
              <a:t>, pp. 65-67)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t>Much to my surprise, Allen Bennet's method actually comes from the </a:t>
            </a:r>
            <a:r>
              <a:rPr i="1"/>
              <a:t>Visuddhimagga</a:t>
            </a:r>
            <a:r>
              <a:t>, or </a:t>
            </a:r>
            <a:r>
              <a:rPr i="1"/>
              <a:t>Path of Purification</a:t>
            </a:r>
            <a:r>
              <a:t>, a very important manual of meditation and abhidharma in the Theravada tradition that was written in the 5th century. </a:t>
            </a:r>
          </a:p>
          <a:p>
            <a:endParaRPr/>
          </a:p>
          <a:p>
            <a:r>
              <a:t>Better to reflect on one's life events, experiences and choices and where they have lead. What helped you find your purpose? What distracted from it? What brought you here to this moment? Is this where you want to be? Are you doing what you want to be doing? What are you drawn to? What do you resonate to? What is your unique Dharma-position in all of this?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endParaRPr/>
          </a:p>
        </p:txBody>
      </p:sp>
      <p:sp>
        <p:nvSpPr>
          <p:cNvPr id="218" name="Shape 218"/>
          <p:cNvSpPr>
            <a:spLocks noGrp="1"/>
          </p:cNvSpPr>
          <p:nvPr>
            <p:ph type="body" sz="quarter" idx="1"/>
          </p:nvPr>
        </p:nvSpPr>
        <p:spPr>
          <a:prstGeom prst="rect">
            <a:avLst/>
          </a:prstGeom>
        </p:spPr>
        <p:txBody>
          <a:bodyPr/>
          <a:lstStyle/>
          <a:p>
            <a:r>
              <a:rPr dirty="0"/>
              <a:t>Much to my surprise, Allen Bennet's method actually comes from the </a:t>
            </a:r>
            <a:r>
              <a:rPr i="1" dirty="0" err="1"/>
              <a:t>Visuddhimagga</a:t>
            </a:r>
            <a:r>
              <a:rPr dirty="0"/>
              <a:t>, or </a:t>
            </a:r>
            <a:r>
              <a:rPr i="1" dirty="0"/>
              <a:t>Path of Purification</a:t>
            </a:r>
            <a:r>
              <a:rPr dirty="0"/>
              <a:t>, a very important manual of meditation and </a:t>
            </a:r>
            <a:r>
              <a:rPr dirty="0" err="1"/>
              <a:t>abhidharma</a:t>
            </a:r>
            <a:r>
              <a:rPr dirty="0"/>
              <a:t> in the Theravada tradition that was written in the 5th century. </a:t>
            </a:r>
          </a:p>
          <a:p>
            <a:endParaRPr dirty="0"/>
          </a:p>
          <a:p>
            <a:r>
              <a:rPr dirty="0"/>
              <a:t>Better to reflect on one's life events, experiences and choices and where they have lead. What helped you find your purpose? What distracted from it? What brought you here to this moment? Is this where you want to be? Are you doing what you want to be doing? What are you drawn to? What do you resonate to? What is your unique Dharma-position in all of this?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t>anonymous nineteenth century English aphorism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p>
            <a:r>
              <a:t>The Greater Discourse on the Destruction of Craving </a:t>
            </a:r>
          </a:p>
          <a:p>
            <a:r>
              <a:t>Majjhima-Nikaya 38:26, translated in Medium Length Discourses of the Buddha, p. 358</a:t>
            </a:r>
          </a:p>
          <a:p>
            <a:endParaRPr/>
          </a:p>
          <a:p>
            <a:r>
              <a:t>Bhikkhu Bodhi's Note: </a:t>
            </a:r>
            <a:r>
              <a:rPr i="1"/>
              <a:t>Gandhaba. </a:t>
            </a:r>
            <a:r>
              <a:t>MA: The </a:t>
            </a:r>
            <a:r>
              <a:rPr i="1"/>
              <a:t>gandhaba</a:t>
            </a:r>
            <a:r>
              <a:t> is the being to be reborn. It is not someone (i.e., a disembodied spirit) standing nearby watching the future parents having intercourse but a being driven on by the mechanism of kamma, due to be reborn on that occasion. </a:t>
            </a:r>
          </a:p>
          <a:p>
            <a:endParaRPr/>
          </a:p>
          <a:p>
            <a:r>
              <a:t>According to the </a:t>
            </a:r>
            <a:r>
              <a:rPr i="1"/>
              <a:t>Treasury of Abhidharma Treatise</a:t>
            </a:r>
            <a:r>
              <a:t>, a being in the intermediate existence is called a gandharva. (AKB2, p. 386) The gandharva has a mind-made body, not a physical body. (Ibid, pp. 441-442) The gandharva has the form of a child of five or six of a type appropriate to that destination among the six destinies in which it is to be reborn. A bodhisattva in the intermediate state, however, has the form of a being in the fullness of its youth adorned with the major and minor marks. (Ibid, p. 390) The gandharva has all of its faculties but is intangible and its movement cannot be stopped. It can only be seen by other beings in the intermediate existence of its own class or a higher or by those who have cultivated the divine eye. It subsists only on odors, which is why it is called a gandharva or “odor-eater.” (Ibid, pp. 392-393) After a variable amount of time (e.g. forty-nine days) the gandharva that will be born from a womb or egg will go to the place where its future parents are copulating and then is troubled by lust for one parent and jealousy towards the other. It then enters the womb (or presumably the fertilized egg) at the moment of conception. (Ibid, pp. 393-395) Those who desire odors will be born from moisture, while those who seek a residence that they imagine will provide for their needs will have an apparitional birth. (Ibid, pp. 396-397)</a:t>
            </a:r>
          </a:p>
          <a:p>
            <a:endParaRPr/>
          </a:p>
          <a:p>
            <a:endParaRPr/>
          </a:p>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a:spLocks noGrp="1" noRot="1" noChangeAspect="1"/>
          </p:cNvSpPr>
          <p:nvPr>
            <p:ph type="sldImg"/>
          </p:nvPr>
        </p:nvSpPr>
        <p:spPr>
          <a:prstGeom prst="rect">
            <a:avLst/>
          </a:prstGeom>
        </p:spPr>
        <p:txBody>
          <a:bodyPr/>
          <a:lstStyle/>
          <a:p>
            <a:endParaRPr/>
          </a:p>
        </p:txBody>
      </p:sp>
      <p:sp>
        <p:nvSpPr>
          <p:cNvPr id="223" name="Shape 223"/>
          <p:cNvSpPr>
            <a:spLocks noGrp="1"/>
          </p:cNvSpPr>
          <p:nvPr>
            <p:ph type="body" sz="quarter" idx="1"/>
          </p:nvPr>
        </p:nvSpPr>
        <p:spPr>
          <a:prstGeom prst="rect">
            <a:avLst/>
          </a:prstGeom>
        </p:spPr>
        <p:txBody>
          <a:bodyPr/>
          <a:lstStyle/>
          <a:p>
            <a:r>
              <a:t>anonymous nineteenth century English aphorism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A gandharva may be a kind of personification of the transmission of mental habit-patterns (i.e. karmic seeds) and memory, but it should not be construed as a fixed independent unchanging entity. It is simply that the stream of consciousness continues (or contributes to) the conception and birth of another body-mind complex.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A gandharva may be a kind of personification of the transmission of mental habit-patterns (i.e. karmic seeds) and memory, but it should not be construed as a fixed independent unchanging entity. It is simply that the stream of consciousness continues (or contributes to) the conception and birth of another body-mind complex.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Kashmir or Punjab, Sarvastivada School (?), King Menander in Bactria (Afghanistan) 150 BCE, so the text is possibly first century CE. </a:t>
            </a:r>
          </a:p>
          <a:p>
            <a:endParaRPr/>
          </a:p>
          <a:p>
            <a:r>
              <a:t>Recommended in An Official Syllabus of the Instructions of A</a:t>
            </a:r>
            <a:r>
              <a:rPr sz="1200">
                <a:latin typeface="Osaka−等幅"/>
                <a:ea typeface="Osaka−等幅"/>
                <a:cs typeface="Osaka−等幅"/>
                <a:sym typeface="Osaka−等幅"/>
              </a:rPr>
              <a:t>∴</a:t>
            </a:r>
            <a:r>
              <a:t>A</a:t>
            </a:r>
            <a:r>
              <a:rPr sz="1200">
                <a:latin typeface="Osaka−等幅"/>
                <a:ea typeface="Osaka−等幅"/>
                <a:cs typeface="Osaka−等幅"/>
                <a:sym typeface="Osaka−等幅"/>
              </a:rPr>
              <a:t>∴</a:t>
            </a:r>
            <a:r>
              <a:t> Course I General Reading, Section 1. Books for serious study. Of it Crowley says: "Technical points of Buddhist dogma, illustrated by dialogues." Taken from S.B.E. series by Max Mueller.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Kashmir or Punjab, Sarvastivada School (?), King Menander in Bactria (Afghanistan) 150 BCE, so the text is possibly first century CE. </a:t>
            </a:r>
          </a:p>
          <a:p>
            <a:endParaRPr/>
          </a:p>
          <a:p>
            <a:r>
              <a:t>Recommended in An Official Syllabus of the Instructions of A</a:t>
            </a:r>
            <a:r>
              <a:rPr sz="1200">
                <a:latin typeface="Osaka−等幅"/>
                <a:ea typeface="Osaka−等幅"/>
                <a:cs typeface="Osaka−等幅"/>
                <a:sym typeface="Osaka−等幅"/>
              </a:rPr>
              <a:t>∴</a:t>
            </a:r>
            <a:r>
              <a:t>A</a:t>
            </a:r>
            <a:r>
              <a:rPr sz="1200">
                <a:latin typeface="Osaka−等幅"/>
                <a:ea typeface="Osaka−等幅"/>
                <a:cs typeface="Osaka−等幅"/>
                <a:sym typeface="Osaka−等幅"/>
              </a:rPr>
              <a:t>∴</a:t>
            </a:r>
            <a:r>
              <a:t> Course I General Reading, Section 1. Books for serious study. Of it Crowley says: "Technical points of Buddhist dogma, illustrated by dialogues." Taken from S.B.E. series by Max Mueller.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t>AN: 3:61  Here the Buddha refutes the teaching of karmic determinism!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endParaRPr/>
          </a:p>
        </p:txBody>
      </p:sp>
      <p:sp>
        <p:nvSpPr>
          <p:cNvPr id="166" name="Shape 166"/>
          <p:cNvSpPr>
            <a:spLocks noGrp="1"/>
          </p:cNvSpPr>
          <p:nvPr>
            <p:ph type="body" sz="quarter" idx="1"/>
          </p:nvPr>
        </p:nvSpPr>
        <p:spPr>
          <a:prstGeom prst="rect">
            <a:avLst/>
          </a:prstGeom>
        </p:spPr>
        <p:txBody>
          <a:bodyPr/>
          <a:lstStyle/>
          <a:p>
            <a:r>
              <a:t>AN: 3:61  Here the Buddha refutes the teaching of karmic determinism!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r>
              <a:t>Samyutta Nikaya 36:21 Here the Buddha teachers that there are other reasons for why things are experienced aside from just the fruition of karma.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Li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txBox="1">
            <a:spLocks noGrp="1"/>
          </p:cNvSpPr>
          <p:nvPr>
            <p:ph type="body" sz="quarter" idx="21"/>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itle Text"/>
          <p:cNvSpPr txBox="1">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Body Level One…"/>
          <p:cNvSpPr txBox="1">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Type a quote here.”"/>
          <p:cNvSpPr txBox="1">
            <a:spLocks noGrp="1"/>
          </p:cNvSpPr>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21"/>
          </p:nvPr>
        </p:nvSpPr>
        <p:spPr>
          <a:xfrm>
            <a:off x="-901700" y="-127000"/>
            <a:ext cx="14211300" cy="9997255"/>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21"/>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
          <p:cNvSpPr>
            <a:spLocks noGrp="1"/>
          </p:cNvSpPr>
          <p:nvPr>
            <p:ph type="pic" idx="22"/>
          </p:nvPr>
        </p:nvSpPr>
        <p:spPr>
          <a:xfrm>
            <a:off x="584200" y="558800"/>
            <a:ext cx="11823700" cy="7086600"/>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
          <p:cNvSpPr>
            <a:spLocks noGrp="1"/>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21"/>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22"/>
          </p:nvPr>
        </p:nvSpPr>
        <p:spPr>
          <a:xfrm>
            <a:off x="6680200" y="635000"/>
            <a:ext cx="5829301" cy="35179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23"/>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www.nichiren-etudes.net/dico/cinq%20niyama.htm"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3" name="Karma and/or Vow"/>
          <p:cNvSpPr txBox="1">
            <a:spLocks noGrp="1"/>
          </p:cNvSpPr>
          <p:nvPr>
            <p:ph type="title"/>
          </p:nvPr>
        </p:nvSpPr>
        <p:spPr>
          <a:xfrm>
            <a:off x="1703568" y="7667490"/>
            <a:ext cx="9597664" cy="1699418"/>
          </a:xfrm>
          <a:prstGeom prst="rect">
            <a:avLst/>
          </a:prstGeom>
        </p:spPr>
        <p:txBody>
          <a:bodyPr/>
          <a:lstStyle>
            <a:lvl1pPr algn="ctr">
              <a:defRPr sz="7000">
                <a:solidFill>
                  <a:srgbClr val="FFFB00"/>
                </a:solidFill>
                <a:latin typeface="Chalkboard"/>
                <a:ea typeface="Chalkboard"/>
                <a:cs typeface="Chalkboard"/>
                <a:sym typeface="Chalkboard"/>
              </a:defRPr>
            </a:lvl1pPr>
          </a:lstStyle>
          <a:p>
            <a:r>
              <a:rPr dirty="0"/>
              <a:t>Karma and/or Vow</a:t>
            </a:r>
          </a:p>
        </p:txBody>
      </p:sp>
      <p:sp>
        <p:nvSpPr>
          <p:cNvPr id="134" name="Slide Number"/>
          <p:cNvSpPr txBox="1">
            <a:spLocks noGrp="1"/>
          </p:cNvSpPr>
          <p:nvPr>
            <p:ph type="sldNum" sz="quarter" idx="4294967295"/>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135" name="rubins-vase.jpg" descr="rubins-vase.jpg"/>
          <p:cNvPicPr>
            <a:picLocks noChangeAspect="1"/>
          </p:cNvPicPr>
          <p:nvPr/>
        </p:nvPicPr>
        <p:blipFill>
          <a:blip r:embed="rId2"/>
          <a:stretch>
            <a:fillRect/>
          </a:stretch>
        </p:blipFill>
        <p:spPr>
          <a:xfrm>
            <a:off x="3021150" y="639931"/>
            <a:ext cx="6962500" cy="660132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 name="King Milinda said: &quot;Revered Nagasena is it the case that one does not transmigrate and yet is reborn?&quot;…"/>
          <p:cNvSpPr txBox="1"/>
          <p:nvPr/>
        </p:nvSpPr>
        <p:spPr>
          <a:xfrm>
            <a:off x="1245816" y="1435515"/>
            <a:ext cx="10801200" cy="60119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a:defRPr sz="3200">
                <a:solidFill>
                  <a:srgbClr val="FFFFFF"/>
                </a:solidFill>
              </a:defRPr>
            </a:pPr>
            <a:r>
              <a:rPr lang="fr-FR" dirty="0"/>
              <a:t>Le roi Milinda dit : « Révérend </a:t>
            </a:r>
            <a:r>
              <a:rPr lang="fr-FR" dirty="0" err="1"/>
              <a:t>Nagasena</a:t>
            </a:r>
            <a:r>
              <a:rPr lang="fr-FR" dirty="0"/>
              <a:t>, est-il vrai que l'on ne transmigre pas mais que l'on renaît ? »  </a:t>
            </a:r>
          </a:p>
          <a:p>
            <a:pPr algn="l">
              <a:defRPr sz="3200">
                <a:solidFill>
                  <a:srgbClr val="FFFFFF"/>
                </a:solidFill>
              </a:defRPr>
            </a:pPr>
            <a:r>
              <a:rPr lang="fr-FR" dirty="0"/>
              <a:t>« Oui, Sire, on ne transmigre pas et pourtant l’on renaît. » </a:t>
            </a:r>
          </a:p>
          <a:p>
            <a:pPr algn="l">
              <a:defRPr sz="3200">
                <a:solidFill>
                  <a:srgbClr val="FFFFFF"/>
                </a:solidFill>
              </a:defRPr>
            </a:pPr>
            <a:r>
              <a:rPr lang="fr-FR" dirty="0"/>
              <a:t>« Comment se fait-il, vénéré </a:t>
            </a:r>
            <a:r>
              <a:rPr lang="fr-FR" dirty="0" err="1"/>
              <a:t>Nagasena</a:t>
            </a:r>
            <a:r>
              <a:rPr lang="fr-FR" dirty="0"/>
              <a:t>, que l'on ne transmigre pas mais que l'on renaisse ? Pourriez- vous faire une comparaison ? »  </a:t>
            </a:r>
          </a:p>
          <a:p>
            <a:pPr algn="l">
              <a:defRPr sz="3200">
                <a:solidFill>
                  <a:srgbClr val="FFFFFF"/>
                </a:solidFill>
              </a:defRPr>
            </a:pPr>
            <a:r>
              <a:rPr lang="fr-FR" dirty="0"/>
              <a:t>« Supposez alors, Sire, qu'un homme allume une lampe à huile à partir d'une autre lampe. Cette lampe passe-t-elle dans l'autre ? »</a:t>
            </a:r>
          </a:p>
          <a:p>
            <a:pPr algn="l">
              <a:defRPr sz="3200">
                <a:solidFill>
                  <a:srgbClr val="FFFFFF"/>
                </a:solidFill>
              </a:defRPr>
            </a:pPr>
            <a:r>
              <a:rPr lang="fr-FR" dirty="0"/>
              <a:t>« Non, Vénérable. » </a:t>
            </a:r>
          </a:p>
          <a:p>
            <a:pPr algn="l">
              <a:defRPr sz="3200">
                <a:solidFill>
                  <a:srgbClr val="FFFFFF"/>
                </a:solidFill>
              </a:defRPr>
            </a:pPr>
            <a:r>
              <a:rPr lang="fr-FR" dirty="0"/>
              <a:t>« De la même façon, ami, on ne transmigre pas et pourtant renaît-on."</a:t>
            </a:r>
            <a:endParaRPr dirty="0"/>
          </a:p>
        </p:txBody>
      </p:sp>
      <p:sp>
        <p:nvSpPr>
          <p:cNvPr id="152" name="– The Questions of King Milinda, p. 58-59"/>
          <p:cNvSpPr txBox="1"/>
          <p:nvPr/>
        </p:nvSpPr>
        <p:spPr>
          <a:xfrm>
            <a:off x="533400" y="8647242"/>
            <a:ext cx="11938000"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1200"/>
              </a:spcBef>
              <a:defRPr sz="3000" i="1">
                <a:solidFill>
                  <a:srgbClr val="FFFFFF"/>
                </a:solidFill>
              </a:defRPr>
            </a:pPr>
            <a:r>
              <a:rPr lang="en-GB" dirty="0"/>
              <a:t>Questions du Roi </a:t>
            </a:r>
            <a:r>
              <a:rPr lang="en-GB" dirty="0" err="1"/>
              <a:t>Milinda</a:t>
            </a:r>
            <a:r>
              <a:rPr lang="en-GB" dirty="0"/>
              <a:t> (</a:t>
            </a:r>
            <a:r>
              <a:rPr lang="en-GB" dirty="0" err="1"/>
              <a:t>Milindapanha</a:t>
            </a:r>
            <a:r>
              <a:rPr lang="en-GB" dirty="0"/>
              <a:t>)</a:t>
            </a:r>
            <a:endParaRPr i="0" dirty="0"/>
          </a:p>
        </p:txBody>
      </p:sp>
    </p:spTree>
    <p:extLst>
      <p:ext uri="{BB962C8B-B14F-4D97-AF65-F5344CB8AC3E}">
        <p14:creationId xmlns:p14="http://schemas.microsoft.com/office/powerpoint/2010/main" val="35103799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56" name="karma.gif" descr="karma.gif"/>
          <p:cNvPicPr>
            <a:picLocks noGrp="1"/>
          </p:cNvPicPr>
          <p:nvPr>
            <p:ph type="pic" idx="21"/>
          </p:nvPr>
        </p:nvPicPr>
        <p:blipFill>
          <a:blip r:embed="rId2"/>
          <a:stretch>
            <a:fillRect/>
          </a:stretch>
        </p:blipFill>
        <p:spPr>
          <a:xfrm>
            <a:off x="3441006" y="2064610"/>
            <a:ext cx="6122788" cy="4116516"/>
          </a:xfrm>
          <a:prstGeom prst="rect">
            <a:avLst/>
          </a:prstGeom>
        </p:spPr>
      </p:pic>
      <p:sp>
        <p:nvSpPr>
          <p:cNvPr id="157" name="What is Karma?"/>
          <p:cNvSpPr txBox="1">
            <a:spLocks noGrp="1"/>
          </p:cNvSpPr>
          <p:nvPr>
            <p:ph type="title"/>
          </p:nvPr>
        </p:nvSpPr>
        <p:spPr>
          <a:xfrm>
            <a:off x="508000" y="185295"/>
            <a:ext cx="11988800" cy="1219201"/>
          </a:xfrm>
          <a:prstGeom prst="rect">
            <a:avLst/>
          </a:prstGeom>
        </p:spPr>
        <p:txBody>
          <a:bodyPr/>
          <a:lstStyle>
            <a:lvl1pPr>
              <a:defRPr sz="5000"/>
            </a:lvl1pPr>
          </a:lstStyle>
          <a:p>
            <a:r>
              <a:rPr lang="fr-FR" dirty="0" err="1"/>
              <a:t>What</a:t>
            </a:r>
            <a:r>
              <a:rPr lang="fr-FR" dirty="0"/>
              <a:t> </a:t>
            </a:r>
            <a:r>
              <a:rPr lang="fr-FR" dirty="0" err="1"/>
              <a:t>is</a:t>
            </a:r>
            <a:r>
              <a:rPr lang="fr-FR" dirty="0"/>
              <a:t> k</a:t>
            </a:r>
            <a:r>
              <a:rPr dirty="0" err="1"/>
              <a:t>arma</a:t>
            </a:r>
            <a:r>
              <a:rPr dirty="0"/>
              <a:t>?</a:t>
            </a:r>
          </a:p>
        </p:txBody>
      </p:sp>
      <p:sp>
        <p:nvSpPr>
          <p:cNvPr id="158" name="Karma: Any wholesome or unwholesome intentional action of body, speech, or mind.…"/>
          <p:cNvSpPr txBox="1">
            <a:spLocks noGrp="1"/>
          </p:cNvSpPr>
          <p:nvPr>
            <p:ph type="body" sz="quarter" idx="1"/>
          </p:nvPr>
        </p:nvSpPr>
        <p:spPr>
          <a:xfrm>
            <a:off x="2475693" y="6601397"/>
            <a:ext cx="8053415" cy="2256515"/>
          </a:xfrm>
          <a:prstGeom prst="rect">
            <a:avLst/>
          </a:prstGeom>
        </p:spPr>
        <p:txBody>
          <a:bodyPr/>
          <a:lstStyle/>
          <a:p>
            <a:pPr>
              <a:defRPr>
                <a:solidFill>
                  <a:srgbClr val="FFFFFF"/>
                </a:solidFill>
              </a:defRPr>
            </a:pPr>
            <a:r>
              <a:rPr lang="fr-FR" dirty="0"/>
              <a:t>Karma : </a:t>
            </a:r>
            <a:r>
              <a:rPr lang="en-GB" dirty="0"/>
              <a:t>Any wholesome or unwholesome intentional action of body, speech, or mind.</a:t>
            </a:r>
          </a:p>
          <a:p>
            <a:pPr>
              <a:defRPr>
                <a:solidFill>
                  <a:srgbClr val="FFFFFF"/>
                </a:solidFill>
              </a:defRPr>
            </a:pPr>
            <a:r>
              <a:rPr dirty="0" err="1"/>
              <a:t>Vipākaphala</a:t>
            </a:r>
            <a:r>
              <a:rPr dirty="0"/>
              <a:t>: The ripened fruit of karma.</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6" name="karma.gif" descr="karma.gif"/>
          <p:cNvPicPr>
            <a:picLocks noGrp="1"/>
          </p:cNvPicPr>
          <p:nvPr>
            <p:ph type="pic" idx="21"/>
          </p:nvPr>
        </p:nvPicPr>
        <p:blipFill>
          <a:blip r:embed="rId2"/>
          <a:stretch>
            <a:fillRect/>
          </a:stretch>
        </p:blipFill>
        <p:spPr>
          <a:xfrm>
            <a:off x="3441006" y="2064610"/>
            <a:ext cx="6122788" cy="4116516"/>
          </a:xfrm>
          <a:prstGeom prst="rect">
            <a:avLst/>
          </a:prstGeom>
        </p:spPr>
      </p:pic>
      <p:sp>
        <p:nvSpPr>
          <p:cNvPr id="157" name="What is Karma?"/>
          <p:cNvSpPr txBox="1">
            <a:spLocks noGrp="1"/>
          </p:cNvSpPr>
          <p:nvPr>
            <p:ph type="title"/>
          </p:nvPr>
        </p:nvSpPr>
        <p:spPr>
          <a:xfrm>
            <a:off x="508000" y="185295"/>
            <a:ext cx="11988800" cy="1219201"/>
          </a:xfrm>
          <a:prstGeom prst="rect">
            <a:avLst/>
          </a:prstGeom>
        </p:spPr>
        <p:txBody>
          <a:bodyPr/>
          <a:lstStyle>
            <a:lvl1pPr>
              <a:defRPr sz="5000"/>
            </a:lvl1pPr>
          </a:lstStyle>
          <a:p>
            <a:r>
              <a:rPr lang="fr-FR" dirty="0">
                <a:latin typeface="Palatino"/>
              </a:rPr>
              <a:t>Qu’est ce que  le k</a:t>
            </a:r>
            <a:r>
              <a:rPr dirty="0" err="1">
                <a:latin typeface="Palatino"/>
              </a:rPr>
              <a:t>arma</a:t>
            </a:r>
            <a:r>
              <a:rPr dirty="0">
                <a:latin typeface="Palatino"/>
              </a:rPr>
              <a:t>?</a:t>
            </a:r>
          </a:p>
        </p:txBody>
      </p:sp>
      <p:sp>
        <p:nvSpPr>
          <p:cNvPr id="158" name="Karma: Any wholesome or unwholesome intentional action of body, speech, or mind.…"/>
          <p:cNvSpPr txBox="1">
            <a:spLocks noGrp="1"/>
          </p:cNvSpPr>
          <p:nvPr>
            <p:ph type="body" sz="quarter" idx="1"/>
          </p:nvPr>
        </p:nvSpPr>
        <p:spPr>
          <a:xfrm>
            <a:off x="2475693" y="6601397"/>
            <a:ext cx="8053415" cy="2256515"/>
          </a:xfrm>
          <a:prstGeom prst="rect">
            <a:avLst/>
          </a:prstGeom>
        </p:spPr>
        <p:txBody>
          <a:bodyPr>
            <a:normAutofit/>
          </a:bodyPr>
          <a:lstStyle/>
          <a:p>
            <a:pPr>
              <a:defRPr>
                <a:solidFill>
                  <a:srgbClr val="FFFFFF"/>
                </a:solidFill>
              </a:defRPr>
            </a:pPr>
            <a:r>
              <a:rPr dirty="0"/>
              <a:t>Karma:</a:t>
            </a:r>
            <a:r>
              <a:rPr lang="en-GB" dirty="0"/>
              <a:t> </a:t>
            </a:r>
            <a:r>
              <a:rPr lang="fr-FR" dirty="0"/>
              <a:t>toute action intentionnelle initiée par le corps, la parole ou l'esprit - qu’elle soit bénéfique ou maléfique</a:t>
            </a:r>
            <a:r>
              <a:rPr dirty="0"/>
              <a:t>.</a:t>
            </a:r>
          </a:p>
          <a:p>
            <a:pPr>
              <a:defRPr>
                <a:solidFill>
                  <a:srgbClr val="FFFFFF"/>
                </a:solidFill>
              </a:defRPr>
            </a:pPr>
            <a:r>
              <a:rPr lang="fr-FR" dirty="0" err="1"/>
              <a:t>Vipākaphala</a:t>
            </a:r>
            <a:r>
              <a:rPr lang="fr-FR" dirty="0"/>
              <a:t> : le fruit mûr du karma.</a:t>
            </a:r>
            <a:endParaRPr dirty="0"/>
          </a:p>
        </p:txBody>
      </p:sp>
    </p:spTree>
    <p:extLst>
      <p:ext uri="{BB962C8B-B14F-4D97-AF65-F5344CB8AC3E}">
        <p14:creationId xmlns:p14="http://schemas.microsoft.com/office/powerpoint/2010/main" val="325885767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0" name="–Middle Length Discourses of the Buddha, 135:4, p. 1053"/>
          <p:cNvSpPr txBox="1">
            <a:spLocks noGrp="1"/>
          </p:cNvSpPr>
          <p:nvPr>
            <p:ph type="body" idx="21"/>
          </p:nvPr>
        </p:nvSpPr>
        <p:spPr>
          <a:xfrm>
            <a:off x="533400" y="8647242"/>
            <a:ext cx="11938000" cy="609601"/>
          </a:xfrm>
          <a:prstGeom prst="rect">
            <a:avLst/>
          </a:prstGeom>
        </p:spPr>
        <p:txBody>
          <a:bodyPr/>
          <a:lstStyle/>
          <a:p>
            <a:pPr>
              <a:defRPr>
                <a:solidFill>
                  <a:srgbClr val="FFFFFF"/>
                </a:solidFill>
              </a:defRPr>
            </a:pPr>
            <a:r>
              <a:t>–Middle Length Discourses of the Buddha, 135:4, </a:t>
            </a:r>
            <a:r>
              <a:rPr i="0"/>
              <a:t>p. 1053</a:t>
            </a:r>
          </a:p>
        </p:txBody>
      </p:sp>
      <p:sp>
        <p:nvSpPr>
          <p:cNvPr id="161" name="“Student, beings are owners of their actions, heirs of their actions; they originate from their actions, are bound to their actions, have their actions as their refuge. It is action that distinguishes beings as inferior and superior.” (MN 135: 4, see Ibi"/>
          <p:cNvSpPr txBox="1">
            <a:spLocks noGrp="1"/>
          </p:cNvSpPr>
          <p:nvPr>
            <p:ph type="body" idx="22"/>
          </p:nvPr>
        </p:nvSpPr>
        <p:spPr>
          <a:xfrm>
            <a:off x="1270000" y="3064551"/>
            <a:ext cx="10464800" cy="2705101"/>
          </a:xfrm>
          <a:prstGeom prst="rect">
            <a:avLst/>
          </a:prstGeom>
        </p:spPr>
        <p:txBody>
          <a:bodyPr/>
          <a:lstStyle/>
          <a:p>
            <a:pPr algn="just">
              <a:defRPr sz="2900">
                <a:solidFill>
                  <a:srgbClr val="FFFFFF"/>
                </a:solidFill>
              </a:defRPr>
            </a:pPr>
            <a:r>
              <a:rPr dirty="0"/>
              <a:t>“Student, beings are owners of their actions, heirs of their actions; they originate from their actions, are bound to their actions, have their actions as their refuge. It is action that distinguishes beings as inferior and superior.” (MN 135: 4, see Ibid, p. 1053)</a:t>
            </a:r>
          </a:p>
          <a:p>
            <a:pPr algn="l" defTabSz="457200">
              <a:defRPr sz="1200" i="1">
                <a:solidFill>
                  <a:srgbClr val="232323"/>
                </a:solidFill>
                <a:latin typeface="Verdana"/>
                <a:ea typeface="Verdana"/>
                <a:cs typeface="Verdana"/>
                <a:sym typeface="Verdana"/>
              </a:defRPr>
            </a:pPr>
            <a:r>
              <a:rPr dirty="0"/>
              <a:t>“This monks, is my first justified rebuke to those ascetics and </a:t>
            </a:r>
            <a:r>
              <a:rPr dirty="0" err="1"/>
              <a:t>brahmins</a:t>
            </a:r>
            <a:r>
              <a:rPr dirty="0"/>
              <a:t> who teach and hold such a view.</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 name="–Middle Length Discourses of the Buddha, 135:4, p. 1053"/>
          <p:cNvSpPr txBox="1">
            <a:spLocks noGrp="1"/>
          </p:cNvSpPr>
          <p:nvPr>
            <p:ph type="body" idx="21"/>
          </p:nvPr>
        </p:nvSpPr>
        <p:spPr>
          <a:xfrm>
            <a:off x="533400" y="8647242"/>
            <a:ext cx="11938000" cy="564257"/>
          </a:xfrm>
          <a:prstGeom prst="rect">
            <a:avLst/>
          </a:prstGeom>
        </p:spPr>
        <p:txBody>
          <a:bodyPr/>
          <a:lstStyle/>
          <a:p>
            <a:pPr>
              <a:defRPr>
                <a:solidFill>
                  <a:srgbClr val="FFFFFF"/>
                </a:solidFill>
              </a:defRPr>
            </a:pPr>
            <a:r>
              <a:rPr lang="fr-FR" dirty="0"/>
              <a:t>Discours de « Moyenne longueur » (</a:t>
            </a:r>
            <a:r>
              <a:rPr lang="fr-FR" dirty="0" err="1"/>
              <a:t>Majjhima-nikaya</a:t>
            </a:r>
            <a:r>
              <a:rPr lang="fr-FR" dirty="0"/>
              <a:t>) </a:t>
            </a:r>
            <a:endParaRPr i="0" dirty="0"/>
          </a:p>
        </p:txBody>
      </p:sp>
      <p:sp>
        <p:nvSpPr>
          <p:cNvPr id="161" name="“Student, beings are owners of their actions, heirs of their actions; they originate from their actions, are bound to their actions, have their actions as their refuge. It is action that distinguishes beings as inferior and superior.” (MN 135: 4, see Ibi"/>
          <p:cNvSpPr txBox="1">
            <a:spLocks noGrp="1"/>
          </p:cNvSpPr>
          <p:nvPr>
            <p:ph type="body" idx="22"/>
          </p:nvPr>
        </p:nvSpPr>
        <p:spPr>
          <a:xfrm>
            <a:off x="1270000" y="2603785"/>
            <a:ext cx="10464800" cy="3626634"/>
          </a:xfrm>
          <a:prstGeom prst="rect">
            <a:avLst/>
          </a:prstGeom>
        </p:spPr>
        <p:txBody>
          <a:bodyPr/>
          <a:lstStyle/>
          <a:p>
            <a:pPr algn="just">
              <a:defRPr sz="2900">
                <a:solidFill>
                  <a:srgbClr val="FFFFFF"/>
                </a:solidFill>
              </a:defRPr>
            </a:pPr>
            <a:r>
              <a:rPr lang="fr-FR" dirty="0"/>
              <a:t>« Ami, les êtres sont propriétaires de leurs actions, héritiers de leurs actions ; ils proviennent de leurs actions, sont liés à leurs actions, prennent refuge dans leurs actions. C'est l'action qui distingue les êtres comme inférieurs et supérieurs. »</a:t>
            </a:r>
          </a:p>
          <a:p>
            <a:pPr algn="just">
              <a:defRPr sz="2900">
                <a:solidFill>
                  <a:srgbClr val="FFFFFF"/>
                </a:solidFill>
              </a:defRPr>
            </a:pPr>
            <a:endParaRPr lang="fr-FR" dirty="0"/>
          </a:p>
          <a:p>
            <a:pPr algn="just">
              <a:defRPr sz="2900">
                <a:solidFill>
                  <a:srgbClr val="FFFFFF"/>
                </a:solidFill>
              </a:defRPr>
            </a:pPr>
            <a:r>
              <a:rPr lang="fr-FR" sz="2800" i="1" dirty="0">
                <a:solidFill>
                  <a:schemeClr val="accent2"/>
                </a:solidFill>
              </a:rPr>
              <a:t>« Ceci, ô moines, est ma première critique argumentée adressée à ces ascètes et brahmanes qui croient à la réincarnation et l’enseignent. » Texte qui n’apparait pas dans la version anglaise</a:t>
            </a:r>
          </a:p>
        </p:txBody>
      </p:sp>
    </p:spTree>
    <p:extLst>
      <p:ext uri="{BB962C8B-B14F-4D97-AF65-F5344CB8AC3E}">
        <p14:creationId xmlns:p14="http://schemas.microsoft.com/office/powerpoint/2010/main" val="42805624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 name="–Numerical Discourses of the Buddha, pp. 266-267"/>
          <p:cNvSpPr txBox="1">
            <a:spLocks noGrp="1"/>
          </p:cNvSpPr>
          <p:nvPr>
            <p:ph type="body" idx="21"/>
          </p:nvPr>
        </p:nvSpPr>
        <p:spPr>
          <a:xfrm>
            <a:off x="533400" y="8647242"/>
            <a:ext cx="11938000" cy="609601"/>
          </a:xfrm>
          <a:prstGeom prst="rect">
            <a:avLst/>
          </a:prstGeom>
        </p:spPr>
        <p:txBody>
          <a:bodyPr/>
          <a:lstStyle/>
          <a:p>
            <a:pPr>
              <a:defRPr>
                <a:solidFill>
                  <a:srgbClr val="FFFFFF"/>
                </a:solidFill>
              </a:defRPr>
            </a:pPr>
            <a:r>
              <a:t>–Numerical Discourses of the Buddha, </a:t>
            </a:r>
            <a:r>
              <a:rPr i="0"/>
              <a:t>pp. 266-267</a:t>
            </a:r>
          </a:p>
        </p:txBody>
      </p:sp>
      <p:sp>
        <p:nvSpPr>
          <p:cNvPr id="164" name="“Now, monks, I approached those ascetics and brahmins (holding the first view that ends in a doctrine of inaction) and said to them: ‘Is it true, as they say, that you venerable ones teach and hold the view that whatever a person experiences … all that i"/>
          <p:cNvSpPr txBox="1">
            <a:spLocks noGrp="1"/>
          </p:cNvSpPr>
          <p:nvPr>
            <p:ph type="body" idx="22"/>
          </p:nvPr>
        </p:nvSpPr>
        <p:spPr>
          <a:xfrm>
            <a:off x="1270000" y="410251"/>
            <a:ext cx="10464800" cy="8013701"/>
          </a:xfrm>
          <a:prstGeom prst="rect">
            <a:avLst/>
          </a:prstGeom>
        </p:spPr>
        <p:txBody>
          <a:bodyPr/>
          <a:lstStyle/>
          <a:p>
            <a:pPr algn="just">
              <a:defRPr sz="2900">
                <a:solidFill>
                  <a:srgbClr val="FFFFFF"/>
                </a:solidFill>
              </a:defRPr>
            </a:pPr>
            <a:r>
              <a:rPr dirty="0"/>
              <a:t>“Now, monks, I approached those ascetics and </a:t>
            </a:r>
            <a:r>
              <a:rPr dirty="0" err="1"/>
              <a:t>brahmins</a:t>
            </a:r>
            <a:r>
              <a:rPr dirty="0"/>
              <a:t> (holding the first view that ends in a doctrine of inaction) and said to them: ‘Is it true, as they say, that you venerable ones teach and hold the view that whatever a person experiences … all that is caused by past action?’ When they affirmed it, I said to them: ‘If that is so, venerable sirs, then it is due to past action (done in a former life) that people kill, steal, and engage in sexual misconduct; that they speak falsehood, utter malicious words, speak harshly and indulge in idle talk; that they are covetous and malevolent and hold false views. But those who have recourse to past action as the decisive factor will lack the impulse and effort for doing this or not doing that. Since they have no real valid ground for asserting this or that ought to be done or ought not to be done, the term “ascetics” does not rightly apply to them, living without mindfulness and self-control.’</a:t>
            </a:r>
          </a:p>
          <a:p>
            <a:pPr algn="l" defTabSz="457200">
              <a:defRPr sz="1200" i="1">
                <a:solidFill>
                  <a:srgbClr val="232323"/>
                </a:solidFill>
                <a:latin typeface="Verdana"/>
                <a:ea typeface="Verdana"/>
                <a:cs typeface="Verdana"/>
                <a:sym typeface="Verdana"/>
              </a:defRPr>
            </a:pPr>
            <a:r>
              <a:rPr dirty="0"/>
              <a:t>“This monks, is my first justified rebuke to those ascetics and </a:t>
            </a:r>
            <a:r>
              <a:rPr dirty="0" err="1"/>
              <a:t>brahmins</a:t>
            </a:r>
            <a:r>
              <a:rPr dirty="0"/>
              <a:t> who teach and hold such a view.</a:t>
            </a:r>
          </a:p>
        </p:txBody>
      </p:sp>
    </p:spTree>
    <p:extLst>
      <p:ext uri="{BB962C8B-B14F-4D97-AF65-F5344CB8AC3E}">
        <p14:creationId xmlns:p14="http://schemas.microsoft.com/office/powerpoint/2010/main" val="280441913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 name="–Numerical Discourses of the Buddha, pp. 266-267"/>
          <p:cNvSpPr txBox="1">
            <a:spLocks noGrp="1"/>
          </p:cNvSpPr>
          <p:nvPr>
            <p:ph type="body" idx="21"/>
          </p:nvPr>
        </p:nvSpPr>
        <p:spPr>
          <a:xfrm>
            <a:off x="533400" y="8647242"/>
            <a:ext cx="11938000" cy="564257"/>
          </a:xfrm>
          <a:prstGeom prst="rect">
            <a:avLst/>
          </a:prstGeom>
          <a:solidFill>
            <a:schemeClr val="bg1"/>
          </a:solidFill>
        </p:spPr>
        <p:txBody>
          <a:bodyPr/>
          <a:lstStyle/>
          <a:p>
            <a:pPr>
              <a:defRPr>
                <a:solidFill>
                  <a:srgbClr val="FFFFFF"/>
                </a:solidFill>
              </a:defRPr>
            </a:pPr>
            <a:r>
              <a:rPr lang="fr-FR" dirty="0"/>
              <a:t>Recueil des Discours supplémentaires (</a:t>
            </a:r>
            <a:r>
              <a:rPr lang="fr-FR" dirty="0" err="1"/>
              <a:t>Anguttara-nikaya</a:t>
            </a:r>
            <a:r>
              <a:rPr lang="fr-FR" dirty="0"/>
              <a:t>) </a:t>
            </a:r>
            <a:endParaRPr i="0" dirty="0"/>
          </a:p>
        </p:txBody>
      </p:sp>
      <p:sp>
        <p:nvSpPr>
          <p:cNvPr id="3" name="ZoneTexte 2"/>
          <p:cNvSpPr txBox="1"/>
          <p:nvPr/>
        </p:nvSpPr>
        <p:spPr>
          <a:xfrm>
            <a:off x="885776" y="196861"/>
            <a:ext cx="11377264" cy="828944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2800" dirty="0">
                <a:solidFill>
                  <a:schemeClr val="bg2">
                    <a:lumMod val="20000"/>
                    <a:lumOff val="80000"/>
                  </a:schemeClr>
                </a:solidFill>
              </a:rPr>
              <a:t>« Voici, ô moines, que je me suis rapproché de ces ascètes et brahmanes (qui prônent la première version qui aboutit à une doctrine d'inaction) et que je leur ai dit : « Est-il vrai, comme on dit, que vous, Vénérables, enseignez et maintenez l'opinion selon laquelle tout ce qu'une personne expérimente..., que tout cela est causé par une action passée ? » Lorsqu'ils l'affirmèrent, je leur dis : « S'il en est ainsi, Vénérables, c'est alors à cause d'une action passée (accomplie dans une vie antérieure) que les gens tuent, volent et se livrent à des inconduites sexuelles ; qu'ils disent des mensonges, prononcent des paroles malveillantes, parlent durement et se livrent à des discussions oiseuses ; qu'ils sont cupides et malveillants et ont des vues erronées.   Ceux qui ont ainsi recours à l'action passée comme facteur décisif ne sont pas motivés à faire l'effort nécessaire, à accomplir ceci ou ne pas faire cela. Puisqu'ils n'ont aucune raison valable d'affirmer que ceci ou cela doit être fait ou ne doit pas être fait, on ne peut pas dire d’eux que ce sont des ‘ascètes’, car ils vivent sans pleine conscience ni maîtrise de soi. »</a:t>
            </a:r>
          </a:p>
          <a:p>
            <a:pPr algn="l"/>
            <a:r>
              <a:rPr lang="fr-FR" sz="2800" dirty="0">
                <a:solidFill>
                  <a:schemeClr val="accent2"/>
                </a:solidFill>
              </a:rPr>
              <a:t>Ceci, moines, est mon premier argument. Texte qui n’apparait pas dans la version anglaise</a:t>
            </a:r>
            <a:endParaRPr kumimoji="0" lang="fr-FR" sz="2800" b="0" i="0" u="none" strike="noStrike" cap="none" spc="0" normalizeH="0" baseline="0" dirty="0">
              <a:ln>
                <a:noFill/>
              </a:ln>
              <a:solidFill>
                <a:schemeClr val="accent2"/>
              </a:solidFill>
              <a:effectLst/>
              <a:uFillTx/>
              <a:sym typeface="Palatino"/>
            </a:endParaRPr>
          </a:p>
        </p:txBody>
      </p:sp>
    </p:spTree>
    <p:extLst>
      <p:ext uri="{BB962C8B-B14F-4D97-AF65-F5344CB8AC3E}">
        <p14:creationId xmlns:p14="http://schemas.microsoft.com/office/powerpoint/2010/main" val="32537275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8" name="–Connected Discourses of the Buddha, pp. 1278-1279"/>
          <p:cNvSpPr txBox="1">
            <a:spLocks noGrp="1"/>
          </p:cNvSpPr>
          <p:nvPr>
            <p:ph type="body" idx="21"/>
          </p:nvPr>
        </p:nvSpPr>
        <p:spPr>
          <a:xfrm>
            <a:off x="533400" y="8647242"/>
            <a:ext cx="11938000" cy="609601"/>
          </a:xfrm>
          <a:prstGeom prst="rect">
            <a:avLst/>
          </a:prstGeom>
        </p:spPr>
        <p:txBody>
          <a:bodyPr/>
          <a:lstStyle/>
          <a:p>
            <a:pPr>
              <a:defRPr>
                <a:solidFill>
                  <a:srgbClr val="FFFFFF"/>
                </a:solidFill>
              </a:defRPr>
            </a:pPr>
            <a:r>
              <a:rPr dirty="0"/>
              <a:t>–Connected Discourses of the Buddha, </a:t>
            </a:r>
            <a:r>
              <a:rPr i="0" dirty="0"/>
              <a:t>pp. 1278-1279</a:t>
            </a:r>
          </a:p>
        </p:txBody>
      </p:sp>
      <p:sp>
        <p:nvSpPr>
          <p:cNvPr id="169" name="“Master Gautama, there are some ascetics and brahmins who hold such a doctrine and view as this: ‘Whatever a person experiences, whether it be pleasant or painful or neither-painful-nor-pleasant, all that is caused by what was done in the past.’ What doe"/>
          <p:cNvSpPr txBox="1">
            <a:spLocks noGrp="1"/>
          </p:cNvSpPr>
          <p:nvPr>
            <p:ph type="body" idx="22"/>
          </p:nvPr>
        </p:nvSpPr>
        <p:spPr>
          <a:xfrm>
            <a:off x="1270000" y="264201"/>
            <a:ext cx="10464800" cy="8305801"/>
          </a:xfrm>
          <a:prstGeom prst="rect">
            <a:avLst/>
          </a:prstGeom>
        </p:spPr>
        <p:txBody>
          <a:bodyPr/>
          <a:lstStyle/>
          <a:p>
            <a:pPr algn="just">
              <a:defRPr sz="2600">
                <a:solidFill>
                  <a:srgbClr val="FFFFFF"/>
                </a:solidFill>
              </a:defRPr>
            </a:pPr>
            <a:r>
              <a:rPr dirty="0"/>
              <a:t>“Master Gautama, there are some ascetics and </a:t>
            </a:r>
            <a:r>
              <a:rPr dirty="0" err="1"/>
              <a:t>brahmins</a:t>
            </a:r>
            <a:r>
              <a:rPr dirty="0"/>
              <a:t> who hold such a doctrine and view as this: ‘Whatever a person experiences, whether it be pleasant or painful or neither-painful-nor-pleasant, all that is caused by what was done in the past.’ What does Master Gautama say about this?”</a:t>
            </a:r>
          </a:p>
          <a:p>
            <a:pPr algn="just">
              <a:defRPr sz="2600">
                <a:solidFill>
                  <a:srgbClr val="FFFFFF"/>
                </a:solidFill>
              </a:defRPr>
            </a:pPr>
            <a:r>
              <a:rPr dirty="0"/>
              <a:t>“Some feelings, </a:t>
            </a:r>
            <a:r>
              <a:rPr dirty="0" err="1"/>
              <a:t>Sivaka</a:t>
            </a:r>
            <a:r>
              <a:rPr dirty="0"/>
              <a:t>, arise here originating from bile disorders: that some feelings arise here originating from bile disorders one can know for oneself, and that is considered to be true in the world. Now when those ascetics and </a:t>
            </a:r>
            <a:r>
              <a:rPr dirty="0" err="1"/>
              <a:t>brahmins</a:t>
            </a:r>
            <a:r>
              <a:rPr dirty="0"/>
              <a:t> hold such a doctrine and view as this, ‘Whatever a person experiences, whether it be pleasant or painful or neither-painful-nor-pleasant, all that is caused by what was done in the past,’ they overshoot what one knows by oneself and they overshoot what is considered to be true in the world. Therefore I say that this is wrong on the part of those ascetics and </a:t>
            </a:r>
            <a:r>
              <a:rPr dirty="0" err="1"/>
              <a:t>brahmins</a:t>
            </a:r>
            <a:r>
              <a:rPr dirty="0"/>
              <a:t>.</a:t>
            </a:r>
          </a:p>
          <a:p>
            <a:pPr algn="just">
              <a:defRPr sz="2600">
                <a:solidFill>
                  <a:srgbClr val="FFFFFF"/>
                </a:solidFill>
              </a:defRPr>
            </a:pPr>
            <a:r>
              <a:rPr dirty="0"/>
              <a:t>“phlegm disorders … wind disorders … an imbalance [of the three] … change in climate … careless behavior … caused by assault … the result of karma: how some feelings arise here produced as the result of karma one can know for oneself, and that is considered to be true in the world.</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 name="–Connected Discourses of the Buddha, pp. 1278-1279"/>
          <p:cNvSpPr txBox="1">
            <a:spLocks noGrp="1"/>
          </p:cNvSpPr>
          <p:nvPr>
            <p:ph type="body" idx="21"/>
          </p:nvPr>
        </p:nvSpPr>
        <p:spPr>
          <a:xfrm>
            <a:off x="533400" y="8647242"/>
            <a:ext cx="11938000" cy="564257"/>
          </a:xfrm>
          <a:prstGeom prst="rect">
            <a:avLst/>
          </a:prstGeom>
        </p:spPr>
        <p:txBody>
          <a:bodyPr/>
          <a:lstStyle/>
          <a:p>
            <a:pPr>
              <a:defRPr>
                <a:solidFill>
                  <a:srgbClr val="FFFFFF"/>
                </a:solidFill>
              </a:defRPr>
            </a:pPr>
            <a:r>
              <a:rPr lang="fr-FR" dirty="0"/>
              <a:t>Discours </a:t>
            </a:r>
            <a:r>
              <a:rPr lang="en-GB" dirty="0"/>
              <a:t>du </a:t>
            </a:r>
            <a:r>
              <a:rPr dirty="0"/>
              <a:t>B</a:t>
            </a:r>
            <a:r>
              <a:rPr lang="fr-FR" dirty="0"/>
              <a:t>o</a:t>
            </a:r>
            <a:r>
              <a:rPr dirty="0" err="1"/>
              <a:t>uddha</a:t>
            </a:r>
            <a:r>
              <a:rPr lang="en-GB" dirty="0"/>
              <a:t> (</a:t>
            </a:r>
            <a:r>
              <a:rPr lang="en-GB" dirty="0" err="1"/>
              <a:t>Samyutta</a:t>
            </a:r>
            <a:r>
              <a:rPr lang="en-GB" dirty="0"/>
              <a:t> </a:t>
            </a:r>
            <a:r>
              <a:rPr lang="en-GB" dirty="0" err="1"/>
              <a:t>nikaya</a:t>
            </a:r>
            <a:r>
              <a:rPr lang="en-GB" dirty="0"/>
              <a:t>)</a:t>
            </a:r>
            <a:endParaRPr i="0" dirty="0"/>
          </a:p>
        </p:txBody>
      </p:sp>
      <p:sp>
        <p:nvSpPr>
          <p:cNvPr id="169" name="“Master Gautama, there are some ascetics and brahmins who hold such a doctrine and view as this: ‘Whatever a person experiences, whether it be pleasant or painful or neither-painful-nor-pleasant, all that is caused by what was done in the past.’ What doe"/>
          <p:cNvSpPr txBox="1">
            <a:spLocks noGrp="1"/>
          </p:cNvSpPr>
          <p:nvPr>
            <p:ph type="body" idx="22"/>
          </p:nvPr>
        </p:nvSpPr>
        <p:spPr>
          <a:xfrm>
            <a:off x="1270000" y="164656"/>
            <a:ext cx="10464800" cy="8504892"/>
          </a:xfrm>
          <a:prstGeom prst="rect">
            <a:avLst/>
          </a:prstGeom>
        </p:spPr>
        <p:txBody>
          <a:bodyPr/>
          <a:lstStyle/>
          <a:p>
            <a:pPr algn="just">
              <a:defRPr sz="2600">
                <a:solidFill>
                  <a:srgbClr val="FFFFFF"/>
                </a:solidFill>
              </a:defRPr>
            </a:pPr>
            <a:r>
              <a:rPr lang="fr-FR" dirty="0"/>
              <a:t>« Maître </a:t>
            </a:r>
            <a:r>
              <a:rPr lang="fr-FR" dirty="0" err="1"/>
              <a:t>Gautama</a:t>
            </a:r>
            <a:r>
              <a:rPr lang="fr-FR" dirty="0"/>
              <a:t>, il y a des ascètes et des brahmanes qui prêchent une doctrine et un point de vue comme celui-ci : ‘Tout ce qu'une personne expérimente, que ce soit agréable ou désagréable, ou ni agréable ni désagréable, tout cela est causé par ce qui a été fait dans le passé’. Que dit Maître </a:t>
            </a:r>
            <a:r>
              <a:rPr lang="fr-FR" dirty="0" err="1"/>
              <a:t>Gautama</a:t>
            </a:r>
            <a:r>
              <a:rPr lang="fr-FR" dirty="0"/>
              <a:t> à ce sujet ? »   </a:t>
            </a:r>
          </a:p>
          <a:p>
            <a:pPr algn="just">
              <a:defRPr sz="2600">
                <a:solidFill>
                  <a:srgbClr val="FFFFFF"/>
                </a:solidFill>
              </a:defRPr>
            </a:pPr>
            <a:r>
              <a:rPr lang="fr-FR" dirty="0"/>
              <a:t>« Certains sentiments, </a:t>
            </a:r>
            <a:r>
              <a:rPr lang="fr-FR" dirty="0" err="1"/>
              <a:t>Sivaka</a:t>
            </a:r>
            <a:r>
              <a:rPr lang="fr-FR" dirty="0"/>
              <a:t>, surgissent en raison des troubles de la bile : que certains sentiments surviennent de troubles biliaires, on peut le constater par soi-même, et cela est considéré comme vrai dans le monde. Or, lorsque ces ascètes et brahmanes ont une doctrine et un point de vue tels que celui-ci : ’Tout ce qu'une personne expérimente, que ce soit agréable ou désagréable, ou ni agréable ni désagréable, tout cela est causé par ce qui a été fait dans le passé’, ils outrepassent ce que l'on constate par soi-même et outrepassent ce qui est considéré comme vrai dans le monde. C'est pourquoi je dis que c'est une erreur de la part de ces ascètes et brahmanes. « Les troubles du flegme... ; les troubles du vent... ; un déséquilibre [entre ces trois derniers]... ; un changement de climat... ; un comportement négligent... causé par une agression... le résultat du karma : la façon dont certains sentiments surgissent ici, produits comme résultat du karma, on peut le savoir par soi-même, et cela est considéré comme vrai dans le monde. »</a:t>
            </a:r>
            <a:endParaRPr dirty="0"/>
          </a:p>
        </p:txBody>
      </p:sp>
    </p:spTree>
    <p:extLst>
      <p:ext uri="{BB962C8B-B14F-4D97-AF65-F5344CB8AC3E}">
        <p14:creationId xmlns:p14="http://schemas.microsoft.com/office/powerpoint/2010/main" val="9865247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3" name="–Exploring Karma &amp; Rebirth, pp. 36-38"/>
          <p:cNvSpPr txBox="1">
            <a:spLocks noGrp="1"/>
          </p:cNvSpPr>
          <p:nvPr>
            <p:ph type="body" idx="21"/>
          </p:nvPr>
        </p:nvSpPr>
        <p:spPr>
          <a:xfrm>
            <a:off x="533400" y="8647242"/>
            <a:ext cx="11938000" cy="609601"/>
          </a:xfrm>
          <a:prstGeom prst="rect">
            <a:avLst/>
          </a:prstGeom>
        </p:spPr>
        <p:txBody>
          <a:bodyPr/>
          <a:lstStyle/>
          <a:p>
            <a:pPr>
              <a:defRPr>
                <a:solidFill>
                  <a:srgbClr val="FFFFFF"/>
                </a:solidFill>
              </a:defRPr>
            </a:pPr>
            <a:r>
              <a:t>–Exploring Karma &amp; Rebirth, </a:t>
            </a:r>
            <a:r>
              <a:rPr i="0"/>
              <a:t>pp. 36-38</a:t>
            </a:r>
          </a:p>
        </p:txBody>
      </p:sp>
      <p:sp>
        <p:nvSpPr>
          <p:cNvPr id="174" name="While the schema outlined in the Moliyasivaka Sutta is a bit obscure, Buddhist scholastic philosophy (known as Abhidhamma) classified five modes – technically known as niyamas – of dependent origination. These modes are:…"/>
          <p:cNvSpPr txBox="1">
            <a:spLocks noGrp="1"/>
          </p:cNvSpPr>
          <p:nvPr>
            <p:ph type="body" idx="22"/>
          </p:nvPr>
        </p:nvSpPr>
        <p:spPr>
          <a:xfrm>
            <a:off x="1173808" y="1924472"/>
            <a:ext cx="10464800" cy="6197601"/>
          </a:xfrm>
          <a:prstGeom prst="rect">
            <a:avLst/>
          </a:prstGeom>
        </p:spPr>
        <p:txBody>
          <a:bodyPr/>
          <a:lstStyle/>
          <a:p>
            <a:pPr algn="just">
              <a:defRPr>
                <a:solidFill>
                  <a:srgbClr val="FFFFFF"/>
                </a:solidFill>
              </a:defRPr>
            </a:pPr>
            <a:r>
              <a:rPr dirty="0"/>
              <a:t>While the schema outlined in the </a:t>
            </a:r>
            <a:r>
              <a:rPr i="1" dirty="0" err="1"/>
              <a:t>Moliyasivaka</a:t>
            </a:r>
            <a:r>
              <a:rPr i="1" dirty="0"/>
              <a:t> </a:t>
            </a:r>
            <a:r>
              <a:rPr i="1" dirty="0" err="1"/>
              <a:t>Sutta</a:t>
            </a:r>
            <a:r>
              <a:rPr dirty="0"/>
              <a:t> is a bit obscure, Buddhist scholastic philosophy (known as </a:t>
            </a:r>
            <a:r>
              <a:rPr dirty="0" err="1"/>
              <a:t>Abhidhamma</a:t>
            </a:r>
            <a:r>
              <a:rPr dirty="0"/>
              <a:t>) classified five modes – technically known as </a:t>
            </a:r>
            <a:r>
              <a:rPr i="1" dirty="0" err="1"/>
              <a:t>niyamas</a:t>
            </a:r>
            <a:r>
              <a:rPr dirty="0"/>
              <a:t> – of dependent origination. These modes are: </a:t>
            </a:r>
          </a:p>
          <a:p>
            <a:pPr marL="660400" indent="-660400" algn="just">
              <a:buSzPct val="100000"/>
              <a:buAutoNum type="arabicParenBoth"/>
              <a:defRPr>
                <a:solidFill>
                  <a:srgbClr val="FFFFFF"/>
                </a:solidFill>
              </a:defRPr>
            </a:pPr>
            <a:r>
              <a:rPr dirty="0"/>
              <a:t>physical inorganic (</a:t>
            </a:r>
            <a:r>
              <a:rPr i="1" dirty="0"/>
              <a:t>utu-</a:t>
            </a:r>
            <a:r>
              <a:rPr i="1" dirty="0" err="1"/>
              <a:t>niyama</a:t>
            </a:r>
            <a:r>
              <a:rPr dirty="0"/>
              <a:t>), </a:t>
            </a:r>
          </a:p>
          <a:p>
            <a:pPr marL="660400" indent="-660400" algn="just">
              <a:buSzPct val="100000"/>
              <a:buAutoNum type="arabicParenBoth"/>
              <a:defRPr>
                <a:solidFill>
                  <a:srgbClr val="FFFFFF"/>
                </a:solidFill>
              </a:defRPr>
            </a:pPr>
            <a:r>
              <a:rPr dirty="0"/>
              <a:t>biological (</a:t>
            </a:r>
            <a:r>
              <a:rPr i="1" dirty="0" err="1"/>
              <a:t>bija-niyama</a:t>
            </a:r>
            <a:r>
              <a:rPr dirty="0"/>
              <a:t>), </a:t>
            </a:r>
          </a:p>
          <a:p>
            <a:pPr marL="660400" indent="-660400" algn="just">
              <a:buSzPct val="100000"/>
              <a:buAutoNum type="arabicParenBoth"/>
              <a:defRPr>
                <a:solidFill>
                  <a:srgbClr val="FFFFFF"/>
                </a:solidFill>
              </a:defRPr>
            </a:pPr>
            <a:r>
              <a:rPr dirty="0"/>
              <a:t>non-volitional mental (</a:t>
            </a:r>
            <a:r>
              <a:rPr i="1" dirty="0" err="1"/>
              <a:t>mano</a:t>
            </a:r>
            <a:r>
              <a:rPr i="1" dirty="0"/>
              <a:t>-</a:t>
            </a:r>
            <a:r>
              <a:rPr dirty="0"/>
              <a:t> or </a:t>
            </a:r>
            <a:r>
              <a:rPr i="1" dirty="0" err="1"/>
              <a:t>citta-niyama</a:t>
            </a:r>
            <a:r>
              <a:rPr dirty="0"/>
              <a:t>),</a:t>
            </a:r>
          </a:p>
          <a:p>
            <a:pPr marL="660400" indent="-660400" algn="just">
              <a:buSzPct val="100000"/>
              <a:buAutoNum type="arabicParenBoth"/>
              <a:defRPr>
                <a:solidFill>
                  <a:srgbClr val="FFFFFF"/>
                </a:solidFill>
              </a:defRPr>
            </a:pPr>
            <a:r>
              <a:rPr dirty="0"/>
              <a:t>ethical (</a:t>
            </a:r>
            <a:r>
              <a:rPr i="1" dirty="0" err="1"/>
              <a:t>kamma</a:t>
            </a:r>
            <a:r>
              <a:rPr dirty="0"/>
              <a:t>- or </a:t>
            </a:r>
            <a:r>
              <a:rPr i="1" dirty="0"/>
              <a:t>karma-</a:t>
            </a:r>
            <a:r>
              <a:rPr i="1" dirty="0" err="1"/>
              <a:t>niyama</a:t>
            </a:r>
            <a:r>
              <a:rPr dirty="0"/>
              <a:t>), and </a:t>
            </a:r>
          </a:p>
          <a:p>
            <a:pPr marL="660400" indent="-660400" algn="just">
              <a:buSzPct val="100000"/>
              <a:buAutoNum type="arabicParenBoth"/>
              <a:defRPr>
                <a:solidFill>
                  <a:srgbClr val="FFFFFF"/>
                </a:solidFill>
              </a:defRPr>
            </a:pPr>
            <a:r>
              <a:rPr dirty="0"/>
              <a:t>spiritual (</a:t>
            </a:r>
            <a:r>
              <a:rPr i="1" dirty="0" err="1"/>
              <a:t>dhamma</a:t>
            </a:r>
            <a:r>
              <a:rPr dirty="0"/>
              <a:t>- or </a:t>
            </a:r>
            <a:r>
              <a:rPr i="1" dirty="0"/>
              <a:t>dharma-</a:t>
            </a:r>
            <a:r>
              <a:rPr i="1" dirty="0" err="1"/>
              <a:t>niyama</a:t>
            </a:r>
            <a:r>
              <a:rPr dirty="0"/>
              <a:t>).</a:t>
            </a:r>
          </a:p>
        </p:txBody>
      </p:sp>
      <p:sp>
        <p:nvSpPr>
          <p:cNvPr id="175" name="The Five Certainties"/>
          <p:cNvSpPr txBox="1">
            <a:spLocks noGrp="1"/>
          </p:cNvSpPr>
          <p:nvPr>
            <p:ph type="title" idx="4294967295"/>
          </p:nvPr>
        </p:nvSpPr>
        <p:spPr>
          <a:xfrm>
            <a:off x="508000" y="436944"/>
            <a:ext cx="11988800" cy="1219201"/>
          </a:xfrm>
          <a:prstGeom prst="rect">
            <a:avLst/>
          </a:prstGeom>
        </p:spPr>
        <p:txBody>
          <a:bodyPr/>
          <a:lstStyle>
            <a:lvl1pPr>
              <a:defRPr sz="5000"/>
            </a:lvl1pPr>
          </a:lstStyle>
          <a:p>
            <a:r>
              <a:t>The Five Certainties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74">
                                            <p:bg/>
                                          </p:spTgt>
                                        </p:tgtEl>
                                        <p:attrNameLst>
                                          <p:attrName>style.visibility</p:attrName>
                                        </p:attrNameLst>
                                      </p:cBhvr>
                                      <p:to>
                                        <p:strVal val="visible"/>
                                      </p:to>
                                    </p:set>
                                    <p:anim calcmode="lin" valueType="num">
                                      <p:cBhvr>
                                        <p:cTn id="7" dur="500" fill="hold"/>
                                        <p:tgtEl>
                                          <p:spTgt spid="174">
                                            <p:bg/>
                                          </p:spTgt>
                                        </p:tgtEl>
                                        <p:attrNameLst>
                                          <p:attrName>ppt_x</p:attrName>
                                        </p:attrNameLst>
                                      </p:cBhvr>
                                      <p:tavLst>
                                        <p:tav tm="0">
                                          <p:val>
                                            <p:strVal val="#ppt_x"/>
                                          </p:val>
                                        </p:tav>
                                        <p:tav tm="100000">
                                          <p:val>
                                            <p:strVal val="#ppt_x"/>
                                          </p:val>
                                        </p:tav>
                                      </p:tavLst>
                                    </p:anim>
                                    <p:anim calcmode="lin" valueType="num">
                                      <p:cBhvr>
                                        <p:cTn id="8" dur="500" fill="hold"/>
                                        <p:tgtEl>
                                          <p:spTgt spid="174">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74">
                                            <p:txEl>
                                              <p:pRg st="0" end="0"/>
                                            </p:txEl>
                                          </p:spTgt>
                                        </p:tgtEl>
                                        <p:attrNameLst>
                                          <p:attrName>style.visibility</p:attrName>
                                        </p:attrNameLst>
                                      </p:cBhvr>
                                      <p:to>
                                        <p:strVal val="visible"/>
                                      </p:to>
                                    </p:set>
                                    <p:anim calcmode="lin" valueType="num">
                                      <p:cBhvr>
                                        <p:cTn id="11" dur="500" fill="hold"/>
                                        <p:tgtEl>
                                          <p:spTgt spid="174">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74">
                                            <p:txEl>
                                              <p:pRg st="1" end="1"/>
                                            </p:txEl>
                                          </p:spTgt>
                                        </p:tgtEl>
                                        <p:attrNameLst>
                                          <p:attrName>style.visibility</p:attrName>
                                        </p:attrNameLst>
                                      </p:cBhvr>
                                      <p:to>
                                        <p:strVal val="visible"/>
                                      </p:to>
                                    </p:set>
                                    <p:anim calcmode="lin" valueType="num">
                                      <p:cBhvr>
                                        <p:cTn id="17" dur="500" fill="hold"/>
                                        <p:tgtEl>
                                          <p:spTgt spid="174">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74">
                                            <p:txEl>
                                              <p:pRg st="2" end="2"/>
                                            </p:txEl>
                                          </p:spTgt>
                                        </p:tgtEl>
                                        <p:attrNameLst>
                                          <p:attrName>style.visibility</p:attrName>
                                        </p:attrNameLst>
                                      </p:cBhvr>
                                      <p:to>
                                        <p:strVal val="visible"/>
                                      </p:to>
                                    </p:set>
                                    <p:anim calcmode="lin" valueType="num">
                                      <p:cBhvr>
                                        <p:cTn id="23" dur="500" fill="hold"/>
                                        <p:tgtEl>
                                          <p:spTgt spid="174">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174">
                                            <p:txEl>
                                              <p:pRg st="3" end="3"/>
                                            </p:txEl>
                                          </p:spTgt>
                                        </p:tgtEl>
                                        <p:attrNameLst>
                                          <p:attrName>style.visibility</p:attrName>
                                        </p:attrNameLst>
                                      </p:cBhvr>
                                      <p:to>
                                        <p:strVal val="visible"/>
                                      </p:to>
                                    </p:set>
                                    <p:anim calcmode="lin" valueType="num">
                                      <p:cBhvr>
                                        <p:cTn id="29" dur="500" fill="hold"/>
                                        <p:tgtEl>
                                          <p:spTgt spid="17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iterate>
                                    <p:tmAbs val="0"/>
                                  </p:iterate>
                                  <p:childTnLst>
                                    <p:set>
                                      <p:cBhvr>
                                        <p:cTn id="34" fill="hold"/>
                                        <p:tgtEl>
                                          <p:spTgt spid="174">
                                            <p:txEl>
                                              <p:pRg st="4" end="4"/>
                                            </p:txEl>
                                          </p:spTgt>
                                        </p:tgtEl>
                                        <p:attrNameLst>
                                          <p:attrName>style.visibility</p:attrName>
                                        </p:attrNameLst>
                                      </p:cBhvr>
                                      <p:to>
                                        <p:strVal val="visible"/>
                                      </p:to>
                                    </p:set>
                                    <p:anim calcmode="lin" valueType="num">
                                      <p:cBhvr>
                                        <p:cTn id="35" dur="500" fill="hold"/>
                                        <p:tgtEl>
                                          <p:spTgt spid="174">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iterate>
                                    <p:tmAbs val="0"/>
                                  </p:iterate>
                                  <p:childTnLst>
                                    <p:set>
                                      <p:cBhvr>
                                        <p:cTn id="40" fill="hold"/>
                                        <p:tgtEl>
                                          <p:spTgt spid="174">
                                            <p:txEl>
                                              <p:pRg st="5" end="5"/>
                                            </p:txEl>
                                          </p:spTgt>
                                        </p:tgtEl>
                                        <p:attrNameLst>
                                          <p:attrName>style.visibility</p:attrName>
                                        </p:attrNameLst>
                                      </p:cBhvr>
                                      <p:to>
                                        <p:strVal val="visible"/>
                                      </p:to>
                                    </p:set>
                                    <p:anim calcmode="lin" valueType="num">
                                      <p:cBhvr>
                                        <p:cTn id="41" dur="500" fill="hold"/>
                                        <p:tgtEl>
                                          <p:spTgt spid="174">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17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Karma and/or Vow"/>
          <p:cNvSpPr txBox="1">
            <a:spLocks noGrp="1"/>
          </p:cNvSpPr>
          <p:nvPr>
            <p:ph type="title"/>
          </p:nvPr>
        </p:nvSpPr>
        <p:spPr>
          <a:xfrm>
            <a:off x="1703568" y="7667490"/>
            <a:ext cx="9597664" cy="1699418"/>
          </a:xfrm>
          <a:prstGeom prst="rect">
            <a:avLst/>
          </a:prstGeom>
        </p:spPr>
        <p:txBody>
          <a:bodyPr>
            <a:normAutofit/>
          </a:bodyPr>
          <a:lstStyle>
            <a:lvl1pPr algn="ctr">
              <a:defRPr sz="7000">
                <a:solidFill>
                  <a:srgbClr val="FFFB00"/>
                </a:solidFill>
                <a:latin typeface="Chalkboard"/>
                <a:ea typeface="Chalkboard"/>
                <a:cs typeface="Chalkboard"/>
                <a:sym typeface="Chalkboard"/>
              </a:defRPr>
            </a:lvl1pPr>
          </a:lstStyle>
          <a:p>
            <a:r>
              <a:rPr dirty="0">
                <a:latin typeface="Palatino"/>
              </a:rPr>
              <a:t>Karma </a:t>
            </a:r>
            <a:r>
              <a:rPr lang="fr-FR" dirty="0">
                <a:latin typeface="Palatino"/>
              </a:rPr>
              <a:t>et/ou </a:t>
            </a:r>
            <a:r>
              <a:rPr dirty="0">
                <a:latin typeface="Palatino"/>
              </a:rPr>
              <a:t>V</a:t>
            </a:r>
            <a:r>
              <a:rPr lang="fr-FR" dirty="0" err="1">
                <a:latin typeface="Palatino"/>
              </a:rPr>
              <a:t>œu</a:t>
            </a:r>
            <a:endParaRPr dirty="0">
              <a:latin typeface="Palatino"/>
            </a:endParaRPr>
          </a:p>
        </p:txBody>
      </p:sp>
      <p:sp>
        <p:nvSpPr>
          <p:cNvPr id="134" name="Slide Number"/>
          <p:cNvSpPr txBox="1">
            <a:spLocks noGrp="1"/>
          </p:cNvSpPr>
          <p:nvPr>
            <p:ph type="sldNum" sz="quarter" idx="4294967295"/>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pic>
        <p:nvPicPr>
          <p:cNvPr id="135" name="rubins-vase.jpg" descr="rubins-vase.jpg"/>
          <p:cNvPicPr>
            <a:picLocks noChangeAspect="1"/>
          </p:cNvPicPr>
          <p:nvPr/>
        </p:nvPicPr>
        <p:blipFill>
          <a:blip r:embed="rId2"/>
          <a:stretch>
            <a:fillRect/>
          </a:stretch>
        </p:blipFill>
        <p:spPr>
          <a:xfrm>
            <a:off x="3021150" y="639931"/>
            <a:ext cx="6962500" cy="6601321"/>
          </a:xfrm>
          <a:prstGeom prst="rect">
            <a:avLst/>
          </a:prstGeom>
          <a:ln w="12700">
            <a:miter lim="400000"/>
          </a:ln>
        </p:spPr>
      </p:pic>
    </p:spTree>
    <p:extLst>
      <p:ext uri="{BB962C8B-B14F-4D97-AF65-F5344CB8AC3E}">
        <p14:creationId xmlns:p14="http://schemas.microsoft.com/office/powerpoint/2010/main" val="319461809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 name="–Exploring Karma &amp; Rebirth, pp. 36-38"/>
          <p:cNvSpPr txBox="1">
            <a:spLocks noGrp="1"/>
          </p:cNvSpPr>
          <p:nvPr>
            <p:ph type="body" idx="21"/>
          </p:nvPr>
        </p:nvSpPr>
        <p:spPr>
          <a:xfrm>
            <a:off x="533400" y="8647242"/>
            <a:ext cx="11938000" cy="564257"/>
          </a:xfrm>
          <a:prstGeom prst="rect">
            <a:avLst/>
          </a:prstGeom>
        </p:spPr>
        <p:txBody>
          <a:bodyPr/>
          <a:lstStyle/>
          <a:p>
            <a:pPr>
              <a:defRPr>
                <a:solidFill>
                  <a:srgbClr val="FFFFFF"/>
                </a:solidFill>
              </a:defRPr>
            </a:pPr>
            <a:r>
              <a:rPr dirty="0"/>
              <a:t>–Exploring Karma &amp; Rebirth</a:t>
            </a:r>
            <a:endParaRPr i="0" dirty="0"/>
          </a:p>
        </p:txBody>
      </p:sp>
      <p:sp>
        <p:nvSpPr>
          <p:cNvPr id="174" name="While the schema outlined in the Moliyasivaka Sutta is a bit obscure, Buddhist scholastic philosophy (known as Abhidhamma) classified five modes – technically known as niyamas – of dependent origination. These modes are:…"/>
          <p:cNvSpPr txBox="1">
            <a:spLocks noGrp="1"/>
          </p:cNvSpPr>
          <p:nvPr>
            <p:ph type="body" idx="22"/>
          </p:nvPr>
        </p:nvSpPr>
        <p:spPr>
          <a:xfrm>
            <a:off x="813768" y="1679712"/>
            <a:ext cx="11233248" cy="6750566"/>
          </a:xfrm>
          <a:prstGeom prst="rect">
            <a:avLst/>
          </a:prstGeom>
        </p:spPr>
        <p:txBody>
          <a:bodyPr/>
          <a:lstStyle/>
          <a:p>
            <a:pPr algn="l">
              <a:defRPr>
                <a:solidFill>
                  <a:srgbClr val="FFFFFF"/>
                </a:solidFill>
              </a:defRPr>
            </a:pPr>
            <a:r>
              <a:rPr lang="fr-FR" dirty="0"/>
              <a:t>Bien que le schéma décrit dans le </a:t>
            </a:r>
            <a:r>
              <a:rPr lang="fr-FR" i="1" dirty="0" err="1"/>
              <a:t>Moliyasivaka</a:t>
            </a:r>
            <a:r>
              <a:rPr lang="fr-FR" i="1" dirty="0"/>
              <a:t> </a:t>
            </a:r>
            <a:r>
              <a:rPr lang="fr-FR" i="1" dirty="0" err="1"/>
              <a:t>Sutta</a:t>
            </a:r>
            <a:r>
              <a:rPr lang="fr-FR" dirty="0"/>
              <a:t> puisse être un peu obscur, la philosophie scolastique bouddhiste (connue sous le nom d'</a:t>
            </a:r>
            <a:r>
              <a:rPr lang="fr-FR" i="1" dirty="0" err="1"/>
              <a:t>Abhidhamma</a:t>
            </a:r>
            <a:r>
              <a:rPr lang="fr-FR" dirty="0"/>
              <a:t>) a classé les </a:t>
            </a:r>
            <a:r>
              <a:rPr lang="fr-FR" i="1" dirty="0" err="1"/>
              <a:t>niyamas</a:t>
            </a:r>
            <a:r>
              <a:rPr lang="fr-FR" dirty="0"/>
              <a:t> en cinq modes distincts - connus sous le nom de </a:t>
            </a:r>
            <a:r>
              <a:rPr lang="fr-FR" i="1" dirty="0" err="1"/>
              <a:t>niyama</a:t>
            </a:r>
            <a:r>
              <a:rPr lang="fr-FR" i="1" dirty="0"/>
              <a:t> </a:t>
            </a:r>
            <a:r>
              <a:rPr lang="fr-FR" dirty="0"/>
              <a:t>-  lesquels possèdent une origine dépendante. Ces modes sont les suivants : </a:t>
            </a:r>
          </a:p>
          <a:p>
            <a:pPr algn="just">
              <a:defRPr>
                <a:solidFill>
                  <a:srgbClr val="FFFFFF"/>
                </a:solidFill>
              </a:defRPr>
            </a:pPr>
            <a:endParaRPr lang="fr-FR" dirty="0"/>
          </a:p>
          <a:p>
            <a:pPr algn="l">
              <a:defRPr>
                <a:solidFill>
                  <a:srgbClr val="FFFFFF"/>
                </a:solidFill>
              </a:defRPr>
            </a:pPr>
            <a:r>
              <a:rPr lang="fr-FR" dirty="0"/>
              <a:t>(1) physique inorganique (</a:t>
            </a:r>
            <a:r>
              <a:rPr lang="fr-FR" dirty="0" err="1"/>
              <a:t>utu-niyama</a:t>
            </a:r>
            <a:r>
              <a:rPr lang="fr-FR" dirty="0"/>
              <a:t>),</a:t>
            </a:r>
          </a:p>
          <a:p>
            <a:pPr algn="l">
              <a:defRPr>
                <a:solidFill>
                  <a:srgbClr val="FFFFFF"/>
                </a:solidFill>
              </a:defRPr>
            </a:pPr>
            <a:r>
              <a:rPr lang="fr-FR" dirty="0"/>
              <a:t>(2) biologique (</a:t>
            </a:r>
            <a:r>
              <a:rPr lang="fr-FR" dirty="0" err="1"/>
              <a:t>bija-niyama</a:t>
            </a:r>
            <a:r>
              <a:rPr lang="fr-FR" dirty="0"/>
              <a:t>), </a:t>
            </a:r>
            <a:br>
              <a:rPr lang="fr-FR" dirty="0"/>
            </a:br>
            <a:r>
              <a:rPr lang="fr-FR" dirty="0"/>
              <a:t>(3) mental non-volatil (</a:t>
            </a:r>
            <a:r>
              <a:rPr lang="fr-FR" dirty="0" err="1"/>
              <a:t>mano</a:t>
            </a:r>
            <a:r>
              <a:rPr lang="fr-FR" dirty="0"/>
              <a:t>- ou </a:t>
            </a:r>
            <a:r>
              <a:rPr lang="fr-FR" dirty="0" err="1"/>
              <a:t>citta-niyama</a:t>
            </a:r>
            <a:r>
              <a:rPr lang="fr-FR" dirty="0"/>
              <a:t>),</a:t>
            </a:r>
            <a:br>
              <a:rPr lang="fr-FR" dirty="0"/>
            </a:br>
            <a:r>
              <a:rPr lang="fr-FR" dirty="0"/>
              <a:t>(4) éthique (</a:t>
            </a:r>
            <a:r>
              <a:rPr lang="fr-FR" dirty="0" err="1"/>
              <a:t>kamma</a:t>
            </a:r>
            <a:r>
              <a:rPr lang="fr-FR" dirty="0"/>
              <a:t>- ou karma-</a:t>
            </a:r>
            <a:r>
              <a:rPr lang="fr-FR" dirty="0" err="1"/>
              <a:t>niyama</a:t>
            </a:r>
            <a:r>
              <a:rPr lang="fr-FR" dirty="0"/>
              <a:t>), </a:t>
            </a:r>
            <a:br>
              <a:rPr lang="fr-FR" dirty="0"/>
            </a:br>
            <a:r>
              <a:rPr lang="fr-FR" dirty="0"/>
              <a:t>(5) spirituel (</a:t>
            </a:r>
            <a:r>
              <a:rPr lang="fr-FR" dirty="0" err="1"/>
              <a:t>dhamma</a:t>
            </a:r>
            <a:r>
              <a:rPr lang="fr-FR" dirty="0"/>
              <a:t> - ou dharma-</a:t>
            </a:r>
            <a:r>
              <a:rPr lang="fr-FR" dirty="0" err="1"/>
              <a:t>niyama</a:t>
            </a:r>
            <a:r>
              <a:rPr lang="fr-FR" dirty="0"/>
              <a:t>).</a:t>
            </a:r>
          </a:p>
        </p:txBody>
      </p:sp>
      <p:sp>
        <p:nvSpPr>
          <p:cNvPr id="175" name="The Five Certainties"/>
          <p:cNvSpPr txBox="1">
            <a:spLocks noGrp="1"/>
          </p:cNvSpPr>
          <p:nvPr>
            <p:ph type="title" idx="4294967295"/>
          </p:nvPr>
        </p:nvSpPr>
        <p:spPr>
          <a:xfrm>
            <a:off x="508000" y="436944"/>
            <a:ext cx="11988800" cy="1219201"/>
          </a:xfrm>
          <a:prstGeom prst="rect">
            <a:avLst/>
          </a:prstGeom>
        </p:spPr>
        <p:txBody>
          <a:bodyPr/>
          <a:lstStyle>
            <a:lvl1pPr>
              <a:defRPr sz="5000"/>
            </a:lvl1pPr>
          </a:lstStyle>
          <a:p>
            <a:r>
              <a:rPr lang="fr-FR" dirty="0">
                <a:latin typeface="Palatino"/>
              </a:rPr>
              <a:t>Les cinq certitudes</a:t>
            </a:r>
            <a:endParaRPr dirty="0">
              <a:latin typeface="Palatino"/>
            </a:endParaRPr>
          </a:p>
        </p:txBody>
      </p:sp>
    </p:spTree>
    <p:extLst>
      <p:ext uri="{BB962C8B-B14F-4D97-AF65-F5344CB8AC3E}">
        <p14:creationId xmlns:p14="http://schemas.microsoft.com/office/powerpoint/2010/main" val="37061042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174">
                                            <p:bg/>
                                          </p:spTgt>
                                        </p:tgtEl>
                                        <p:attrNameLst>
                                          <p:attrName>style.visibility</p:attrName>
                                        </p:attrNameLst>
                                      </p:cBhvr>
                                      <p:to>
                                        <p:strVal val="visible"/>
                                      </p:to>
                                    </p:set>
                                    <p:anim calcmode="lin" valueType="num">
                                      <p:cBhvr>
                                        <p:cTn id="7" dur="500" fill="hold"/>
                                        <p:tgtEl>
                                          <p:spTgt spid="174">
                                            <p:bg/>
                                          </p:spTgt>
                                        </p:tgtEl>
                                        <p:attrNameLst>
                                          <p:attrName>ppt_x</p:attrName>
                                        </p:attrNameLst>
                                      </p:cBhvr>
                                      <p:tavLst>
                                        <p:tav tm="0">
                                          <p:val>
                                            <p:strVal val="#ppt_x"/>
                                          </p:val>
                                        </p:tav>
                                        <p:tav tm="100000">
                                          <p:val>
                                            <p:strVal val="#ppt_x"/>
                                          </p:val>
                                        </p:tav>
                                      </p:tavLst>
                                    </p:anim>
                                    <p:anim calcmode="lin" valueType="num">
                                      <p:cBhvr>
                                        <p:cTn id="8" dur="500" fill="hold"/>
                                        <p:tgtEl>
                                          <p:spTgt spid="17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174">
                                            <p:txEl>
                                              <p:pRg st="0" end="0"/>
                                            </p:txEl>
                                          </p:spTgt>
                                        </p:tgtEl>
                                        <p:attrNameLst>
                                          <p:attrName>style.visibility</p:attrName>
                                        </p:attrNameLst>
                                      </p:cBhvr>
                                      <p:to>
                                        <p:strVal val="visible"/>
                                      </p:to>
                                    </p:set>
                                    <p:anim calcmode="lin" valueType="num">
                                      <p:cBhvr>
                                        <p:cTn id="13" dur="500" fill="hold"/>
                                        <p:tgtEl>
                                          <p:spTgt spid="174">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74">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iterate>
                                    <p:tmAbs val="0"/>
                                  </p:iterate>
                                  <p:childTnLst>
                                    <p:set>
                                      <p:cBhvr>
                                        <p:cTn id="17" fill="hold"/>
                                        <p:tgtEl>
                                          <p:spTgt spid="174">
                                            <p:txEl>
                                              <p:pRg st="2" end="2"/>
                                            </p:txEl>
                                          </p:spTgt>
                                        </p:tgtEl>
                                        <p:attrNameLst>
                                          <p:attrName>style.visibility</p:attrName>
                                        </p:attrNameLst>
                                      </p:cBhvr>
                                      <p:to>
                                        <p:strVal val="visible"/>
                                      </p:to>
                                    </p:set>
                                    <p:anim calcmode="lin" valueType="num">
                                      <p:cBhvr>
                                        <p:cTn id="18" dur="500" fill="hold"/>
                                        <p:tgtEl>
                                          <p:spTgt spid="17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4">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iterate>
                                    <p:tmAbs val="0"/>
                                  </p:iterate>
                                  <p:childTnLst>
                                    <p:set>
                                      <p:cBhvr>
                                        <p:cTn id="22" fill="hold"/>
                                        <p:tgtEl>
                                          <p:spTgt spid="174">
                                            <p:txEl>
                                              <p:pRg st="3" end="3"/>
                                            </p:txEl>
                                          </p:spTgt>
                                        </p:tgtEl>
                                        <p:attrNameLst>
                                          <p:attrName>style.visibility</p:attrName>
                                        </p:attrNameLst>
                                      </p:cBhvr>
                                      <p:to>
                                        <p:strVal val="visible"/>
                                      </p:to>
                                    </p:set>
                                    <p:anim calcmode="lin" valueType="num">
                                      <p:cBhvr>
                                        <p:cTn id="23" dur="500" fill="hold"/>
                                        <p:tgtEl>
                                          <p:spTgt spid="174">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5" name="The Five Certainties"/>
          <p:cNvSpPr txBox="1">
            <a:spLocks noGrp="1"/>
          </p:cNvSpPr>
          <p:nvPr>
            <p:ph type="title" idx="4294967295"/>
          </p:nvPr>
        </p:nvSpPr>
        <p:spPr>
          <a:xfrm>
            <a:off x="508000" y="436944"/>
            <a:ext cx="11988800" cy="1219201"/>
          </a:xfrm>
          <a:prstGeom prst="rect">
            <a:avLst/>
          </a:prstGeom>
        </p:spPr>
        <p:txBody>
          <a:bodyPr/>
          <a:lstStyle>
            <a:lvl1pPr>
              <a:defRPr sz="5000"/>
            </a:lvl1pPr>
          </a:lstStyle>
          <a:p>
            <a:r>
              <a:rPr lang="fr-FR" dirty="0"/>
              <a:t>Les cinq certitudes</a:t>
            </a:r>
            <a:endParaRPr dirty="0"/>
          </a:p>
        </p:txBody>
      </p:sp>
      <p:sp>
        <p:nvSpPr>
          <p:cNvPr id="2" name="ZoneTexte 1"/>
          <p:cNvSpPr txBox="1"/>
          <p:nvPr/>
        </p:nvSpPr>
        <p:spPr>
          <a:xfrm>
            <a:off x="597744" y="2068487"/>
            <a:ext cx="12097344"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b="1" dirty="0"/>
              <a:t>(1) </a:t>
            </a:r>
            <a:r>
              <a:rPr lang="fr-FR" b="1" dirty="0" err="1"/>
              <a:t>utu-niyama</a:t>
            </a:r>
            <a:r>
              <a:rPr lang="fr-FR" dirty="0"/>
              <a:t> : « la contrainte des saisons » qui englobe les contraintes du climat ;</a:t>
            </a:r>
          </a:p>
          <a:p>
            <a:pPr algn="l"/>
            <a:r>
              <a:rPr lang="fr-FR" b="1" dirty="0"/>
              <a:t>(2) </a:t>
            </a:r>
            <a:r>
              <a:rPr lang="fr-FR" b="1" dirty="0" err="1"/>
              <a:t>bija-niyāma</a:t>
            </a:r>
            <a:r>
              <a:rPr lang="fr-FR" dirty="0"/>
              <a:t> : « la contrainte des graines ou des germes », soit la transmission héréditaire ;</a:t>
            </a:r>
          </a:p>
          <a:p>
            <a:pPr algn="l"/>
            <a:r>
              <a:rPr lang="fr-FR" b="1" dirty="0"/>
              <a:t>(3) </a:t>
            </a:r>
            <a:r>
              <a:rPr lang="fr-FR" b="1" dirty="0" err="1"/>
              <a:t>citta-niyāma</a:t>
            </a:r>
            <a:r>
              <a:rPr lang="fr-FR" b="1" dirty="0"/>
              <a:t> </a:t>
            </a:r>
            <a:r>
              <a:rPr lang="fr-FR" dirty="0"/>
              <a:t>: « la contrainte de l’esprit », les lois du domaine intellectuel, l’ordre du processus de la pensée ;</a:t>
            </a:r>
          </a:p>
          <a:p>
            <a:pPr algn="l"/>
            <a:r>
              <a:rPr lang="fr-FR" b="1" dirty="0"/>
              <a:t>(4) </a:t>
            </a:r>
            <a:r>
              <a:rPr lang="fr-FR" b="1" dirty="0" err="1"/>
              <a:t>kamma-niyāma</a:t>
            </a:r>
            <a:r>
              <a:rPr lang="fr-FR" dirty="0"/>
              <a:t> : « la contrainte du </a:t>
            </a:r>
            <a:r>
              <a:rPr lang="fr-FR" dirty="0" err="1"/>
              <a:t>kamma</a:t>
            </a:r>
            <a:r>
              <a:rPr lang="fr-FR" dirty="0"/>
              <a:t> (ou karma) », la causalité morale ou plus exactement le causalité de l’acte (pensée, parole, action), qui nous maintient dans le cycle des naissances et des morts ;</a:t>
            </a:r>
          </a:p>
          <a:p>
            <a:pPr algn="l"/>
            <a:r>
              <a:rPr lang="fr-FR" b="1" dirty="0"/>
              <a:t>(5) </a:t>
            </a:r>
            <a:r>
              <a:rPr lang="fr-FR" b="1" dirty="0" err="1"/>
              <a:t>dhamma-niyāma</a:t>
            </a:r>
            <a:r>
              <a:rPr lang="fr-FR" b="1" dirty="0"/>
              <a:t> </a:t>
            </a:r>
            <a:r>
              <a:rPr lang="fr-FR" dirty="0"/>
              <a:t>: « la contrainte des </a:t>
            </a:r>
            <a:r>
              <a:rPr lang="fr-FR" dirty="0" err="1"/>
              <a:t>dhammas</a:t>
            </a:r>
            <a:r>
              <a:rPr lang="fr-FR" dirty="0"/>
              <a:t> (ou dharmas) », c’est-à-dire des événements qui sont liés à la qualité du bouddha ou à ses capacités. </a:t>
            </a:r>
            <a:endParaRPr kumimoji="0" lang="fr-FR" sz="2400" b="0" i="0" u="none" strike="noStrike" cap="none" spc="0" normalizeH="0" baseline="0" dirty="0">
              <a:ln>
                <a:noFill/>
              </a:ln>
              <a:solidFill>
                <a:srgbClr val="414141"/>
              </a:solidFill>
              <a:effectLst/>
              <a:uFillTx/>
              <a:latin typeface="Palatino"/>
              <a:ea typeface="Palatino"/>
              <a:cs typeface="Palatino"/>
              <a:sym typeface="Palatino"/>
            </a:endParaRPr>
          </a:p>
        </p:txBody>
      </p:sp>
      <p:sp>
        <p:nvSpPr>
          <p:cNvPr id="3" name="ZoneTexte 2"/>
          <p:cNvSpPr txBox="1"/>
          <p:nvPr/>
        </p:nvSpPr>
        <p:spPr>
          <a:xfrm>
            <a:off x="669752" y="6749008"/>
            <a:ext cx="1188132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dirty="0"/>
              <a:t> Voir cinq </a:t>
            </a:r>
            <a:r>
              <a:rPr lang="fr-FR" dirty="0" err="1"/>
              <a:t>niyama</a:t>
            </a:r>
            <a:r>
              <a:rPr lang="fr-FR" dirty="0"/>
              <a:t> dans </a:t>
            </a:r>
            <a:r>
              <a:rPr lang="fr-FR" dirty="0">
                <a:hlinkClick r:id="rId3"/>
              </a:rPr>
              <a:t>http://www.nichiren-etudes.net/dico/cinq%20niyama.htm</a:t>
            </a:r>
            <a:endParaRPr kumimoji="0" lang="fr-FR" sz="2400" b="0" i="0" u="none" strike="noStrike" cap="none" spc="0" normalizeH="0" baseline="0" dirty="0">
              <a:ln>
                <a:noFill/>
              </a:ln>
              <a:solidFill>
                <a:srgbClr val="414141"/>
              </a:solidFill>
              <a:effectLst/>
              <a:uFillTx/>
              <a:latin typeface="Palatino"/>
              <a:ea typeface="Palatino"/>
              <a:cs typeface="Palatino"/>
              <a:sym typeface="Palatino"/>
            </a:endParaRPr>
          </a:p>
        </p:txBody>
      </p:sp>
    </p:spTree>
    <p:extLst>
      <p:ext uri="{BB962C8B-B14F-4D97-AF65-F5344CB8AC3E}">
        <p14:creationId xmlns:p14="http://schemas.microsoft.com/office/powerpoint/2010/main" val="2315480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79" name="wheeloflife-2010-bahamas-geshemichael-wheeloflife2.jpg" descr="wheeloflife-2010-bahamas-geshemichael-wheeloflife2.jpg"/>
          <p:cNvPicPr>
            <a:picLocks noGrp="1"/>
          </p:cNvPicPr>
          <p:nvPr>
            <p:ph type="pic" idx="21"/>
          </p:nvPr>
        </p:nvPicPr>
        <p:blipFill>
          <a:blip r:embed="rId2"/>
          <a:stretch>
            <a:fillRect/>
          </a:stretch>
        </p:blipFill>
        <p:spPr>
          <a:xfrm>
            <a:off x="6743470" y="1179154"/>
            <a:ext cx="5808632" cy="8177227"/>
          </a:xfrm>
          <a:prstGeom prst="rect">
            <a:avLst/>
          </a:prstGeom>
        </p:spPr>
      </p:pic>
      <p:sp>
        <p:nvSpPr>
          <p:cNvPr id="180" name="Transmigration with Differences and Limitations"/>
          <p:cNvSpPr txBox="1">
            <a:spLocks noGrp="1"/>
          </p:cNvSpPr>
          <p:nvPr>
            <p:ph type="title"/>
          </p:nvPr>
        </p:nvSpPr>
        <p:spPr>
          <a:xfrm>
            <a:off x="508000" y="25400"/>
            <a:ext cx="11988800" cy="1219201"/>
          </a:xfrm>
          <a:prstGeom prst="rect">
            <a:avLst/>
          </a:prstGeom>
        </p:spPr>
        <p:txBody>
          <a:bodyPr>
            <a:normAutofit fontScale="90000"/>
          </a:bodyPr>
          <a:lstStyle>
            <a:lvl1pPr>
              <a:defRPr sz="5000"/>
            </a:lvl1pPr>
          </a:lstStyle>
          <a:p>
            <a:r>
              <a:t>Transmigration with Differences and Limitations</a:t>
            </a:r>
          </a:p>
        </p:txBody>
      </p:sp>
      <p:sp>
        <p:nvSpPr>
          <p:cNvPr id="181" name="Compulsory rebirth within the six destinies wherein sentient beings are differentiated and limited by the effects of their wholesome and unwholesome karma."/>
          <p:cNvSpPr txBox="1">
            <a:spLocks noGrp="1"/>
          </p:cNvSpPr>
          <p:nvPr>
            <p:ph type="body" sz="quarter" idx="1"/>
          </p:nvPr>
        </p:nvSpPr>
        <p:spPr>
          <a:xfrm>
            <a:off x="502822" y="3147244"/>
            <a:ext cx="6124220" cy="3804066"/>
          </a:xfrm>
          <a:prstGeom prst="rect">
            <a:avLst/>
          </a:prstGeom>
        </p:spPr>
        <p:txBody>
          <a:bodyPr/>
          <a:lstStyle>
            <a:lvl1pPr marL="0" indent="0">
              <a:buSzTx/>
              <a:buNone/>
              <a:defRPr>
                <a:solidFill>
                  <a:srgbClr val="FFFFFF"/>
                </a:solidFill>
              </a:defRPr>
            </a:lvl1pPr>
          </a:lstStyle>
          <a:p>
            <a:r>
              <a:rPr dirty="0"/>
              <a:t>Compulsory rebirth within the six destinies wherein sentient beings are differentiated and limited by the effects of their wholesome and unwholesome karma.</a:t>
            </a:r>
          </a:p>
        </p:txBody>
      </p:sp>
      <p:sp>
        <p:nvSpPr>
          <p:cNvPr id="182" name="Bundan-shōji; 分段生死"/>
          <p:cNvSpPr txBox="1"/>
          <p:nvPr/>
        </p:nvSpPr>
        <p:spPr>
          <a:xfrm>
            <a:off x="308658" y="2062445"/>
            <a:ext cx="4880816" cy="739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2400"/>
              </a:spcBef>
              <a:defRPr sz="3600">
                <a:solidFill>
                  <a:srgbClr val="FFFFFF"/>
                </a:solidFill>
              </a:defRPr>
            </a:lvl1pPr>
          </a:lstStyle>
          <a:p>
            <a:r>
              <a:t>Bundan-shōji; 分段生死</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9" name="wheeloflife-2010-bahamas-geshemichael-wheeloflife2.jpg" descr="wheeloflife-2010-bahamas-geshemichael-wheeloflife2.jpg"/>
          <p:cNvPicPr>
            <a:picLocks noGrp="1"/>
          </p:cNvPicPr>
          <p:nvPr>
            <p:ph type="pic" idx="21"/>
          </p:nvPr>
        </p:nvPicPr>
        <p:blipFill>
          <a:blip r:embed="rId2"/>
          <a:stretch>
            <a:fillRect/>
          </a:stretch>
        </p:blipFill>
        <p:spPr>
          <a:xfrm>
            <a:off x="6887510" y="1550973"/>
            <a:ext cx="5808632" cy="8177227"/>
          </a:xfrm>
          <a:prstGeom prst="rect">
            <a:avLst/>
          </a:prstGeom>
        </p:spPr>
      </p:pic>
      <p:sp>
        <p:nvSpPr>
          <p:cNvPr id="180" name="Transmigration with Differences and Limitations"/>
          <p:cNvSpPr txBox="1">
            <a:spLocks noGrp="1"/>
          </p:cNvSpPr>
          <p:nvPr>
            <p:ph type="title"/>
          </p:nvPr>
        </p:nvSpPr>
        <p:spPr>
          <a:xfrm>
            <a:off x="508000" y="196280"/>
            <a:ext cx="11988800" cy="976313"/>
          </a:xfrm>
          <a:prstGeom prst="rect">
            <a:avLst/>
          </a:prstGeom>
        </p:spPr>
        <p:txBody>
          <a:bodyPr>
            <a:normAutofit fontScale="90000"/>
          </a:bodyPr>
          <a:lstStyle>
            <a:lvl1pPr>
              <a:defRPr sz="5000"/>
            </a:lvl1pPr>
          </a:lstStyle>
          <a:p>
            <a:br>
              <a:rPr lang="fr-FR" dirty="0">
                <a:latin typeface="Palatino"/>
              </a:rPr>
            </a:br>
            <a:r>
              <a:rPr lang="fr-FR" dirty="0">
                <a:latin typeface="Palatino"/>
              </a:rPr>
              <a:t>Transmigration, ses différences </a:t>
            </a:r>
            <a:br>
              <a:rPr lang="fr-FR" dirty="0">
                <a:latin typeface="Palatino"/>
              </a:rPr>
            </a:br>
            <a:r>
              <a:rPr lang="fr-FR" dirty="0">
                <a:latin typeface="Palatino"/>
              </a:rPr>
              <a:t>et ses limites</a:t>
            </a:r>
            <a:endParaRPr dirty="0">
              <a:latin typeface="Palatino"/>
            </a:endParaRPr>
          </a:p>
        </p:txBody>
      </p:sp>
      <p:sp>
        <p:nvSpPr>
          <p:cNvPr id="181" name="Compulsory rebirth within the six destinies wherein sentient beings are differentiated and limited by the effects of their wholesome and unwholesome karma."/>
          <p:cNvSpPr txBox="1">
            <a:spLocks noGrp="1"/>
          </p:cNvSpPr>
          <p:nvPr>
            <p:ph type="body" sz="quarter" idx="1"/>
          </p:nvPr>
        </p:nvSpPr>
        <p:spPr>
          <a:xfrm>
            <a:off x="308658" y="2932584"/>
            <a:ext cx="6124220" cy="3804066"/>
          </a:xfrm>
          <a:prstGeom prst="rect">
            <a:avLst/>
          </a:prstGeom>
        </p:spPr>
        <p:txBody>
          <a:bodyPr/>
          <a:lstStyle>
            <a:lvl1pPr marL="0" indent="0">
              <a:buSzTx/>
              <a:buNone/>
              <a:defRPr>
                <a:solidFill>
                  <a:srgbClr val="FFFFFF"/>
                </a:solidFill>
              </a:defRPr>
            </a:lvl1pPr>
          </a:lstStyle>
          <a:p>
            <a:r>
              <a:rPr lang="fr-FR" dirty="0"/>
              <a:t>Renaissance obligatoire dans les six destinées où les êtres sensibles sont différenciés et limités par les effets de leur karma positif ou négatif (bienfaisant ou malfaisant)</a:t>
            </a:r>
            <a:endParaRPr dirty="0"/>
          </a:p>
        </p:txBody>
      </p:sp>
      <p:sp>
        <p:nvSpPr>
          <p:cNvPr id="182" name="Bundan-shōji; 分段生死"/>
          <p:cNvSpPr txBox="1"/>
          <p:nvPr/>
        </p:nvSpPr>
        <p:spPr>
          <a:xfrm>
            <a:off x="308658" y="2062445"/>
            <a:ext cx="4880816" cy="739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2400"/>
              </a:spcBef>
              <a:defRPr sz="3600">
                <a:solidFill>
                  <a:srgbClr val="FFFFFF"/>
                </a:solidFill>
              </a:defRPr>
            </a:lvl1pPr>
          </a:lstStyle>
          <a:p>
            <a:r>
              <a:rPr dirty="0" err="1"/>
              <a:t>Bundan-shōji</a:t>
            </a:r>
            <a:r>
              <a:rPr dirty="0"/>
              <a:t>; </a:t>
            </a:r>
            <a:r>
              <a:rPr dirty="0" err="1"/>
              <a:t>分段生死</a:t>
            </a:r>
            <a:endParaRPr dirty="0"/>
          </a:p>
        </p:txBody>
      </p:sp>
    </p:spTree>
    <p:extLst>
      <p:ext uri="{BB962C8B-B14F-4D97-AF65-F5344CB8AC3E}">
        <p14:creationId xmlns:p14="http://schemas.microsoft.com/office/powerpoint/2010/main" val="369015662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84" name="1280px-Sumedha_and_Dīpankara,_2nd_century,_Swat_Valley,_Gandhāra.jpg" descr="1280px-Sumedha_and_Dīpankara,_2nd_century,_Swat_Valley,_Gandhāra.jpg"/>
          <p:cNvPicPr>
            <a:picLocks noGrp="1"/>
          </p:cNvPicPr>
          <p:nvPr>
            <p:ph type="pic" idx="21"/>
          </p:nvPr>
        </p:nvPicPr>
        <p:blipFill>
          <a:blip r:embed="rId2"/>
          <a:stretch>
            <a:fillRect/>
          </a:stretch>
        </p:blipFill>
        <p:spPr>
          <a:xfrm>
            <a:off x="6882785" y="1572773"/>
            <a:ext cx="5530002" cy="7783608"/>
          </a:xfrm>
          <a:prstGeom prst="rect">
            <a:avLst/>
          </a:prstGeom>
        </p:spPr>
      </p:pic>
      <p:sp>
        <p:nvSpPr>
          <p:cNvPr id="185" name="The Original Vow"/>
          <p:cNvSpPr txBox="1">
            <a:spLocks noGrp="1"/>
          </p:cNvSpPr>
          <p:nvPr>
            <p:ph type="title"/>
          </p:nvPr>
        </p:nvSpPr>
        <p:spPr>
          <a:xfrm>
            <a:off x="508000" y="25400"/>
            <a:ext cx="11988800" cy="1219201"/>
          </a:xfrm>
          <a:prstGeom prst="rect">
            <a:avLst/>
          </a:prstGeom>
        </p:spPr>
        <p:txBody>
          <a:bodyPr/>
          <a:lstStyle>
            <a:lvl1pPr>
              <a:defRPr sz="5000"/>
            </a:lvl1pPr>
          </a:lstStyle>
          <a:p>
            <a:r>
              <a:rPr dirty="0"/>
              <a:t>The Original Vow</a:t>
            </a:r>
          </a:p>
        </p:txBody>
      </p:sp>
      <p:sp>
        <p:nvSpPr>
          <p:cNvPr id="186" name="The Sanskrit term pūrvapraṇidhāna can also be translated as “prior vow.” The Chinese ideogram 本 means “original” or “initial”; while 願 means “desire” or “wish” and is taken to mean “vow.” It refers to the original vows of a bodhisattva that are made when"/>
          <p:cNvSpPr txBox="1">
            <a:spLocks noGrp="1"/>
          </p:cNvSpPr>
          <p:nvPr>
            <p:ph type="body" sz="half" idx="1"/>
          </p:nvPr>
        </p:nvSpPr>
        <p:spPr>
          <a:xfrm>
            <a:off x="378180" y="3076600"/>
            <a:ext cx="6124220" cy="5098662"/>
          </a:xfrm>
          <a:prstGeom prst="rect">
            <a:avLst/>
          </a:prstGeom>
        </p:spPr>
        <p:txBody>
          <a:bodyPr/>
          <a:lstStyle/>
          <a:p>
            <a:pPr marL="0" indent="0" defTabSz="560831">
              <a:spcBef>
                <a:spcPts val="1700"/>
              </a:spcBef>
              <a:buSzTx/>
              <a:buNone/>
              <a:defRPr sz="2880">
                <a:solidFill>
                  <a:srgbClr val="FFFFFF"/>
                </a:solidFill>
              </a:defRPr>
            </a:pPr>
            <a:r>
              <a:rPr dirty="0"/>
              <a:t>The Sanskrit term </a:t>
            </a:r>
            <a:r>
              <a:rPr i="1" dirty="0" err="1"/>
              <a:t>pūrvapraṇidhāna</a:t>
            </a:r>
            <a:r>
              <a:rPr dirty="0"/>
              <a:t> can also be translated as “prior vow.” The Chinese ideogram 本 means “original” or “initial”; while 願 means “desire” or “wish” and is taken to mean “vow.” It refers to the original </a:t>
            </a:r>
            <a:r>
              <a:rPr b="1" dirty="0"/>
              <a:t>vow</a:t>
            </a:r>
            <a:r>
              <a:rPr dirty="0"/>
              <a:t>s of a bodhisattva</a:t>
            </a:r>
            <a:r>
              <a:rPr b="1" dirty="0"/>
              <a:t> </a:t>
            </a:r>
            <a:r>
              <a:rPr dirty="0"/>
              <a:t>that are made when they are first generating the thought of awakening.</a:t>
            </a:r>
          </a:p>
        </p:txBody>
      </p:sp>
      <p:sp>
        <p:nvSpPr>
          <p:cNvPr id="187" name="Hongan; 本願"/>
          <p:cNvSpPr txBox="1"/>
          <p:nvPr/>
        </p:nvSpPr>
        <p:spPr>
          <a:xfrm>
            <a:off x="308658" y="2062445"/>
            <a:ext cx="4880816" cy="739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2400"/>
              </a:spcBef>
              <a:defRPr sz="3600">
                <a:solidFill>
                  <a:srgbClr val="FFFFFF"/>
                </a:solidFill>
              </a:defRPr>
            </a:lvl1pPr>
          </a:lstStyle>
          <a:p>
            <a:r>
              <a:t>Hongan; 本願</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 name="1280px-Sumedha_and_Dīpankara,_2nd_century,_Swat_Valley,_Gandhāra.jpg" descr="1280px-Sumedha_and_Dīpankara,_2nd_century,_Swat_Valley,_Gandhāra.jpg"/>
          <p:cNvPicPr>
            <a:picLocks noGrp="1"/>
          </p:cNvPicPr>
          <p:nvPr>
            <p:ph type="pic" idx="21"/>
          </p:nvPr>
        </p:nvPicPr>
        <p:blipFill>
          <a:blip r:embed="rId2"/>
          <a:stretch>
            <a:fillRect/>
          </a:stretch>
        </p:blipFill>
        <p:spPr>
          <a:xfrm>
            <a:off x="6882785" y="1572773"/>
            <a:ext cx="5530002" cy="7783608"/>
          </a:xfrm>
          <a:prstGeom prst="rect">
            <a:avLst/>
          </a:prstGeom>
        </p:spPr>
      </p:pic>
      <p:sp>
        <p:nvSpPr>
          <p:cNvPr id="185" name="The Original Vow"/>
          <p:cNvSpPr txBox="1">
            <a:spLocks noGrp="1"/>
          </p:cNvSpPr>
          <p:nvPr>
            <p:ph type="title"/>
          </p:nvPr>
        </p:nvSpPr>
        <p:spPr>
          <a:xfrm>
            <a:off x="508000" y="25400"/>
            <a:ext cx="11988800" cy="1219201"/>
          </a:xfrm>
          <a:prstGeom prst="rect">
            <a:avLst/>
          </a:prstGeom>
        </p:spPr>
        <p:txBody>
          <a:bodyPr/>
          <a:lstStyle>
            <a:lvl1pPr>
              <a:defRPr sz="5000"/>
            </a:lvl1pPr>
          </a:lstStyle>
          <a:p>
            <a:r>
              <a:rPr lang="fr-FR" dirty="0">
                <a:latin typeface="Palatino"/>
              </a:rPr>
              <a:t>Le vœu originel</a:t>
            </a:r>
            <a:endParaRPr dirty="0">
              <a:latin typeface="Palatino"/>
            </a:endParaRPr>
          </a:p>
        </p:txBody>
      </p:sp>
      <p:sp>
        <p:nvSpPr>
          <p:cNvPr id="186" name="The Sanskrit term pūrvapraṇidhāna can also be translated as “prior vow.” The Chinese ideogram 本 means “original” or “initial”; while 願 means “desire” or “wish” and is taken to mean “vow.” It refers to the original vows of a bodhisattva that are made when"/>
          <p:cNvSpPr txBox="1">
            <a:spLocks noGrp="1"/>
          </p:cNvSpPr>
          <p:nvPr>
            <p:ph type="body" sz="half" idx="1"/>
          </p:nvPr>
        </p:nvSpPr>
        <p:spPr>
          <a:xfrm>
            <a:off x="165696" y="2974767"/>
            <a:ext cx="6264696" cy="5098662"/>
          </a:xfrm>
          <a:prstGeom prst="rect">
            <a:avLst/>
          </a:prstGeom>
        </p:spPr>
        <p:txBody>
          <a:bodyPr/>
          <a:lstStyle/>
          <a:p>
            <a:pPr marL="0" indent="0" defTabSz="560831">
              <a:spcBef>
                <a:spcPts val="1700"/>
              </a:spcBef>
              <a:buSzTx/>
              <a:buNone/>
              <a:defRPr sz="2880">
                <a:solidFill>
                  <a:srgbClr val="FFFFFF"/>
                </a:solidFill>
              </a:defRPr>
            </a:pPr>
            <a:r>
              <a:rPr lang="fr-FR" dirty="0"/>
              <a:t>Le terme sanskrit </a:t>
            </a:r>
            <a:r>
              <a:rPr lang="fr-FR" dirty="0" err="1"/>
              <a:t>pūrvapraṇidhāna</a:t>
            </a:r>
            <a:r>
              <a:rPr lang="fr-FR" dirty="0"/>
              <a:t> peut également être traduit par « vœu antérieur ». L'idéogramme chinois </a:t>
            </a:r>
            <a:r>
              <a:rPr lang="ja-JP" altLang="fr-FR" dirty="0"/>
              <a:t>本 </a:t>
            </a:r>
            <a:r>
              <a:rPr lang="fr-FR" dirty="0"/>
              <a:t>signifie « originel » ou « initial », tandis que </a:t>
            </a:r>
            <a:r>
              <a:rPr lang="ja-JP" altLang="fr-FR" dirty="0"/>
              <a:t>願 </a:t>
            </a:r>
            <a:r>
              <a:rPr lang="fr-FR" dirty="0"/>
              <a:t>signifie « désir » ou « souhait » et s’interprète comme « vœu ». Il fait référence au </a:t>
            </a:r>
            <a:r>
              <a:rPr lang="fr-FR" b="1" dirty="0">
                <a:effectLst>
                  <a:outerShdw blurRad="38100" dist="38100" dir="2700000" algn="tl">
                    <a:srgbClr val="000000">
                      <a:alpha val="43137"/>
                    </a:srgbClr>
                  </a:outerShdw>
                </a:effectLst>
              </a:rPr>
              <a:t>vœu originel fait  </a:t>
            </a:r>
            <a:r>
              <a:rPr lang="fr-FR" dirty="0"/>
              <a:t>par un bodhisattva lorsque pour la première fois ce vœu génère en lui la pensée de l'éveil.</a:t>
            </a:r>
            <a:endParaRPr dirty="0"/>
          </a:p>
        </p:txBody>
      </p:sp>
      <p:sp>
        <p:nvSpPr>
          <p:cNvPr id="187" name="Hongan; 本願"/>
          <p:cNvSpPr txBox="1"/>
          <p:nvPr/>
        </p:nvSpPr>
        <p:spPr>
          <a:xfrm>
            <a:off x="308658" y="2062445"/>
            <a:ext cx="4880816" cy="739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2400"/>
              </a:spcBef>
              <a:defRPr sz="3600">
                <a:solidFill>
                  <a:srgbClr val="FFFFFF"/>
                </a:solidFill>
              </a:defRPr>
            </a:lvl1pPr>
          </a:lstStyle>
          <a:p>
            <a:r>
              <a:t>Hongan; 本願</a:t>
            </a:r>
          </a:p>
        </p:txBody>
      </p:sp>
    </p:spTree>
    <p:extLst>
      <p:ext uri="{BB962C8B-B14F-4D97-AF65-F5344CB8AC3E}">
        <p14:creationId xmlns:p14="http://schemas.microsoft.com/office/powerpoint/2010/main" val="2619828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9" name="Beings are numberless, I vow to save them…"/>
          <p:cNvSpPr txBox="1">
            <a:spLocks noGrp="1"/>
          </p:cNvSpPr>
          <p:nvPr>
            <p:ph type="body" idx="22"/>
          </p:nvPr>
        </p:nvSpPr>
        <p:spPr>
          <a:xfrm>
            <a:off x="378909" y="3606800"/>
            <a:ext cx="12403321" cy="2540001"/>
          </a:xfrm>
          <a:prstGeom prst="rect">
            <a:avLst/>
          </a:prstGeom>
        </p:spPr>
        <p:txBody>
          <a:bodyPr/>
          <a:lstStyle/>
          <a:p>
            <a:pPr>
              <a:defRPr>
                <a:solidFill>
                  <a:srgbClr val="FFFFFF"/>
                </a:solidFill>
              </a:defRPr>
            </a:pPr>
            <a:r>
              <a:t>Beings are numberless, I vow to save them</a:t>
            </a:r>
          </a:p>
          <a:p>
            <a:pPr>
              <a:defRPr>
                <a:solidFill>
                  <a:srgbClr val="FFFFFF"/>
                </a:solidFill>
              </a:defRPr>
            </a:pPr>
            <a:r>
              <a:t>Delusions are inexhaustible, I vow to end them</a:t>
            </a:r>
          </a:p>
          <a:p>
            <a:pPr>
              <a:defRPr>
                <a:solidFill>
                  <a:srgbClr val="FFFFFF"/>
                </a:solidFill>
              </a:defRPr>
            </a:pPr>
            <a:r>
              <a:t>Dharma gates are boundless, I vow to enter them</a:t>
            </a:r>
          </a:p>
          <a:p>
            <a:pPr>
              <a:defRPr>
                <a:solidFill>
                  <a:srgbClr val="FFFFFF"/>
                </a:solidFill>
              </a:defRPr>
            </a:pPr>
            <a:r>
              <a:t>Buddha's Way is unsurpassable, I vow to become it.</a:t>
            </a:r>
          </a:p>
        </p:txBody>
      </p:sp>
      <p:sp>
        <p:nvSpPr>
          <p:cNvPr id="190" name="Shujō-muhen-seigando - 衆生無邊誓願度…"/>
          <p:cNvSpPr txBox="1"/>
          <p:nvPr/>
        </p:nvSpPr>
        <p:spPr>
          <a:xfrm>
            <a:off x="378909" y="6557320"/>
            <a:ext cx="12403321" cy="2654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solidFill>
                  <a:srgbClr val="FFFFFF"/>
                </a:solidFill>
              </a:defRPr>
            </a:pPr>
            <a:r>
              <a:t>Shujō-muhen-seigando - 衆生無邊誓願度</a:t>
            </a:r>
          </a:p>
          <a:p>
            <a:pPr>
              <a:defRPr sz="3600">
                <a:solidFill>
                  <a:srgbClr val="FFFFFF"/>
                </a:solidFill>
              </a:defRPr>
            </a:pPr>
            <a:r>
              <a:t>Bonnō-mujin-seigandan - 煩悩無盡誓願斷</a:t>
            </a:r>
          </a:p>
          <a:p>
            <a:pPr>
              <a:defRPr sz="3600">
                <a:solidFill>
                  <a:srgbClr val="FFFFFF"/>
                </a:solidFill>
              </a:defRPr>
            </a:pPr>
            <a:r>
              <a:t>Hōmon-muryō-seigangaku - 法門無量誓願學</a:t>
            </a:r>
          </a:p>
          <a:p>
            <a:pPr>
              <a:defRPr sz="3600">
                <a:solidFill>
                  <a:srgbClr val="FFFFFF"/>
                </a:solidFill>
              </a:defRPr>
            </a:pPr>
            <a:r>
              <a:t>Butsudō-mujō-seiganjō - 佛道無上誓願成</a:t>
            </a:r>
          </a:p>
        </p:txBody>
      </p:sp>
      <p:sp>
        <p:nvSpPr>
          <p:cNvPr id="191" name="Shi Gu Seigan Mon 四弘誓願文…"/>
          <p:cNvSpPr txBox="1"/>
          <p:nvPr/>
        </p:nvSpPr>
        <p:spPr>
          <a:xfrm>
            <a:off x="3240050" y="1846834"/>
            <a:ext cx="6524700" cy="1349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600">
                <a:solidFill>
                  <a:srgbClr val="FFFFFF"/>
                </a:solidFill>
              </a:defRPr>
            </a:pPr>
            <a:r>
              <a:t>Shi Gu Seigan Mon 四弘誓願文 </a:t>
            </a:r>
          </a:p>
          <a:p>
            <a:pPr>
              <a:defRPr sz="3600">
                <a:solidFill>
                  <a:srgbClr val="FFFFFF"/>
                </a:solidFill>
              </a:defRPr>
            </a:pPr>
            <a:r>
              <a:t>Soto Shu Version</a:t>
            </a:r>
          </a:p>
        </p:txBody>
      </p:sp>
      <p:sp>
        <p:nvSpPr>
          <p:cNvPr id="192" name="The Four All-Embracing Vows"/>
          <p:cNvSpPr txBox="1">
            <a:spLocks noGrp="1"/>
          </p:cNvSpPr>
          <p:nvPr>
            <p:ph type="title" idx="4294967295"/>
          </p:nvPr>
        </p:nvSpPr>
        <p:spPr>
          <a:xfrm>
            <a:off x="508000" y="217113"/>
            <a:ext cx="11988800" cy="1219201"/>
          </a:xfrm>
          <a:prstGeom prst="rect">
            <a:avLst/>
          </a:prstGeom>
        </p:spPr>
        <p:txBody>
          <a:bodyPr/>
          <a:lstStyle>
            <a:lvl1pPr>
              <a:defRPr sz="5000"/>
            </a:lvl1pPr>
          </a:lstStyle>
          <a:p>
            <a:r>
              <a:t>The Four All-Embracing Vows</a:t>
            </a:r>
          </a:p>
        </p:txBody>
      </p:sp>
    </p:spTree>
    <p:extLst>
      <p:ext uri="{BB962C8B-B14F-4D97-AF65-F5344CB8AC3E}">
        <p14:creationId xmlns:p14="http://schemas.microsoft.com/office/powerpoint/2010/main" val="32746663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 name="Beings are numberless, I vow to save them…"/>
          <p:cNvSpPr txBox="1">
            <a:spLocks noGrp="1"/>
          </p:cNvSpPr>
          <p:nvPr>
            <p:ph type="body" idx="22"/>
          </p:nvPr>
        </p:nvSpPr>
        <p:spPr>
          <a:xfrm>
            <a:off x="0" y="3163511"/>
            <a:ext cx="13004799" cy="3426579"/>
          </a:xfrm>
          <a:prstGeom prst="rect">
            <a:avLst/>
          </a:prstGeom>
        </p:spPr>
        <p:txBody>
          <a:bodyPr/>
          <a:lstStyle/>
          <a:p>
            <a:pPr>
              <a:defRPr>
                <a:solidFill>
                  <a:srgbClr val="FFFFFF"/>
                </a:solidFill>
              </a:defRPr>
            </a:pPr>
            <a:r>
              <a:rPr lang="fr-FR" dirty="0"/>
              <a:t>Les êtres sont innombrables, je fais le vœu de les sauver. </a:t>
            </a:r>
            <a:br>
              <a:rPr lang="fr-FR" dirty="0"/>
            </a:br>
            <a:r>
              <a:rPr lang="fr-FR" dirty="0"/>
              <a:t>Les illusions sont inépuisables, je fais le vœu d'y mettre fin.</a:t>
            </a:r>
          </a:p>
          <a:p>
            <a:pPr>
              <a:defRPr>
                <a:solidFill>
                  <a:srgbClr val="FFFFFF"/>
                </a:solidFill>
              </a:defRPr>
            </a:pPr>
            <a:r>
              <a:rPr lang="fr-FR" dirty="0"/>
              <a:t>Les portes du Dharma sont illimitées, je fais le vœu de les franchir.</a:t>
            </a:r>
          </a:p>
          <a:p>
            <a:pPr>
              <a:defRPr>
                <a:solidFill>
                  <a:srgbClr val="FFFFFF"/>
                </a:solidFill>
              </a:defRPr>
            </a:pPr>
            <a:r>
              <a:rPr lang="fr-FR" dirty="0"/>
              <a:t>La voie du Bouddha est insurpassable, je fais le vœu d’y accéder.</a:t>
            </a:r>
          </a:p>
        </p:txBody>
      </p:sp>
      <p:sp>
        <p:nvSpPr>
          <p:cNvPr id="190" name="Shujō-muhen-seigando - 衆生無邊誓願度…"/>
          <p:cNvSpPr txBox="1"/>
          <p:nvPr/>
        </p:nvSpPr>
        <p:spPr>
          <a:xfrm>
            <a:off x="378909" y="6557320"/>
            <a:ext cx="12403321" cy="2654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solidFill>
                  <a:srgbClr val="FFFFFF"/>
                </a:solidFill>
              </a:defRPr>
            </a:pPr>
            <a:r>
              <a:rPr dirty="0" err="1"/>
              <a:t>Shujō-muhen-seigando</a:t>
            </a:r>
            <a:r>
              <a:rPr dirty="0"/>
              <a:t> - </a:t>
            </a:r>
            <a:r>
              <a:rPr dirty="0" err="1"/>
              <a:t>衆生無邊誓願度</a:t>
            </a:r>
            <a:endParaRPr dirty="0"/>
          </a:p>
          <a:p>
            <a:pPr>
              <a:defRPr sz="3600">
                <a:solidFill>
                  <a:srgbClr val="FFFFFF"/>
                </a:solidFill>
              </a:defRPr>
            </a:pPr>
            <a:r>
              <a:rPr dirty="0" err="1"/>
              <a:t>Bonnō-mujin-seigandan</a:t>
            </a:r>
            <a:r>
              <a:rPr dirty="0"/>
              <a:t> - </a:t>
            </a:r>
            <a:r>
              <a:rPr dirty="0" err="1"/>
              <a:t>煩悩無盡誓願斷</a:t>
            </a:r>
            <a:endParaRPr dirty="0"/>
          </a:p>
          <a:p>
            <a:pPr>
              <a:defRPr sz="3600">
                <a:solidFill>
                  <a:srgbClr val="FFFFFF"/>
                </a:solidFill>
              </a:defRPr>
            </a:pPr>
            <a:r>
              <a:rPr dirty="0" err="1"/>
              <a:t>Hōmon-muryō-seigangaku</a:t>
            </a:r>
            <a:r>
              <a:rPr dirty="0"/>
              <a:t> - </a:t>
            </a:r>
            <a:r>
              <a:rPr dirty="0" err="1"/>
              <a:t>法門無量誓願學</a:t>
            </a:r>
            <a:endParaRPr dirty="0"/>
          </a:p>
          <a:p>
            <a:pPr>
              <a:defRPr sz="3600">
                <a:solidFill>
                  <a:srgbClr val="FFFFFF"/>
                </a:solidFill>
              </a:defRPr>
            </a:pPr>
            <a:r>
              <a:rPr dirty="0" err="1"/>
              <a:t>Butsudō-mujō-seiganjō</a:t>
            </a:r>
            <a:r>
              <a:rPr dirty="0"/>
              <a:t> - </a:t>
            </a:r>
            <a:r>
              <a:rPr dirty="0" err="1"/>
              <a:t>佛道無上誓願成</a:t>
            </a:r>
            <a:endParaRPr dirty="0"/>
          </a:p>
        </p:txBody>
      </p:sp>
      <p:sp>
        <p:nvSpPr>
          <p:cNvPr id="191" name="Shi Gu Seigan Mon 四弘誓願文…"/>
          <p:cNvSpPr txBox="1"/>
          <p:nvPr/>
        </p:nvSpPr>
        <p:spPr>
          <a:xfrm>
            <a:off x="3168154" y="1639264"/>
            <a:ext cx="666849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600">
                <a:solidFill>
                  <a:srgbClr val="FFFFFF"/>
                </a:solidFill>
              </a:defRPr>
            </a:pPr>
            <a:r>
              <a:rPr dirty="0"/>
              <a:t>Shi </a:t>
            </a:r>
            <a:r>
              <a:rPr dirty="0" err="1"/>
              <a:t>Gu</a:t>
            </a:r>
            <a:r>
              <a:rPr dirty="0"/>
              <a:t> </a:t>
            </a:r>
            <a:r>
              <a:rPr dirty="0" err="1"/>
              <a:t>Seigan</a:t>
            </a:r>
            <a:r>
              <a:rPr dirty="0"/>
              <a:t> Mon </a:t>
            </a:r>
            <a:r>
              <a:rPr dirty="0" err="1"/>
              <a:t>四弘誓願文</a:t>
            </a:r>
            <a:r>
              <a:rPr dirty="0"/>
              <a:t> </a:t>
            </a:r>
          </a:p>
          <a:p>
            <a:pPr>
              <a:defRPr sz="3600">
                <a:solidFill>
                  <a:srgbClr val="FFFFFF"/>
                </a:solidFill>
              </a:defRPr>
            </a:pPr>
            <a:r>
              <a:rPr dirty="0"/>
              <a:t>Version</a:t>
            </a:r>
            <a:r>
              <a:rPr lang="fr-FR" dirty="0"/>
              <a:t> </a:t>
            </a:r>
            <a:r>
              <a:rPr lang="fr-FR" b="1" dirty="0"/>
              <a:t>Soto Shu </a:t>
            </a:r>
          </a:p>
          <a:p>
            <a:pPr>
              <a:defRPr sz="3600">
                <a:solidFill>
                  <a:srgbClr val="FFFFFF"/>
                </a:solidFill>
              </a:defRPr>
            </a:pPr>
            <a:endParaRPr dirty="0"/>
          </a:p>
        </p:txBody>
      </p:sp>
      <p:sp>
        <p:nvSpPr>
          <p:cNvPr id="192" name="The Four All-Embracing Vows"/>
          <p:cNvSpPr txBox="1">
            <a:spLocks noGrp="1"/>
          </p:cNvSpPr>
          <p:nvPr>
            <p:ph type="title" idx="4294967295"/>
          </p:nvPr>
        </p:nvSpPr>
        <p:spPr>
          <a:xfrm>
            <a:off x="508000" y="217113"/>
            <a:ext cx="11988800" cy="1219201"/>
          </a:xfrm>
          <a:prstGeom prst="rect">
            <a:avLst/>
          </a:prstGeom>
        </p:spPr>
        <p:txBody>
          <a:bodyPr>
            <a:normAutofit/>
          </a:bodyPr>
          <a:lstStyle>
            <a:lvl1pPr>
              <a:defRPr sz="5000"/>
            </a:lvl1pPr>
          </a:lstStyle>
          <a:p>
            <a:r>
              <a:rPr lang="fr-FR" dirty="0">
                <a:latin typeface="Palatino"/>
              </a:rPr>
              <a:t>Les quatre vœux universels</a:t>
            </a:r>
            <a:endParaRPr dirty="0">
              <a:latin typeface="Palatino"/>
            </a:endParaRP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6" name="Sentient beings are infinite, I vow to liberate them all…"/>
          <p:cNvSpPr txBox="1">
            <a:spLocks noGrp="1"/>
          </p:cNvSpPr>
          <p:nvPr>
            <p:ph type="body" idx="22"/>
          </p:nvPr>
        </p:nvSpPr>
        <p:spPr>
          <a:xfrm>
            <a:off x="378909" y="3606800"/>
            <a:ext cx="12403321" cy="2540001"/>
          </a:xfrm>
          <a:prstGeom prst="rect">
            <a:avLst/>
          </a:prstGeom>
        </p:spPr>
        <p:txBody>
          <a:bodyPr/>
          <a:lstStyle/>
          <a:p>
            <a:pPr>
              <a:defRPr>
                <a:solidFill>
                  <a:srgbClr val="FFFFFF"/>
                </a:solidFill>
              </a:defRPr>
            </a:pPr>
            <a:r>
              <a:rPr dirty="0"/>
              <a:t>Sentient beings are infinite, I vow to liberate them all</a:t>
            </a:r>
          </a:p>
          <a:p>
            <a:pPr>
              <a:defRPr>
                <a:solidFill>
                  <a:srgbClr val="FFFFFF"/>
                </a:solidFill>
              </a:defRPr>
            </a:pPr>
            <a:r>
              <a:rPr dirty="0"/>
              <a:t>Defilements are innumerable, I vow to resolve them all</a:t>
            </a:r>
          </a:p>
          <a:p>
            <a:pPr>
              <a:defRPr>
                <a:solidFill>
                  <a:srgbClr val="FFFFFF"/>
                </a:solidFill>
              </a:defRPr>
            </a:pPr>
            <a:r>
              <a:rPr dirty="0"/>
              <a:t>Dharma gates are inexhaustible, I vow to know them all</a:t>
            </a:r>
          </a:p>
          <a:p>
            <a:pPr>
              <a:defRPr>
                <a:solidFill>
                  <a:srgbClr val="FFFFFF"/>
                </a:solidFill>
              </a:defRPr>
            </a:pPr>
            <a:r>
              <a:rPr dirty="0"/>
              <a:t>The Way of the Buddha is unsurpassed, I vow to become it.</a:t>
            </a:r>
          </a:p>
        </p:txBody>
      </p:sp>
      <p:sp>
        <p:nvSpPr>
          <p:cNvPr id="197" name="Shujō-muhen-seigando - 衆生無邊誓願度…"/>
          <p:cNvSpPr txBox="1"/>
          <p:nvPr/>
        </p:nvSpPr>
        <p:spPr>
          <a:xfrm>
            <a:off x="378909" y="6557320"/>
            <a:ext cx="12403321" cy="2654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solidFill>
                  <a:srgbClr val="FFFFFF"/>
                </a:solidFill>
              </a:defRPr>
            </a:pPr>
            <a:r>
              <a:t>Shujō-muhen-seigando - 衆生無邊誓願度</a:t>
            </a:r>
          </a:p>
          <a:p>
            <a:pPr>
              <a:defRPr sz="3600">
                <a:solidFill>
                  <a:srgbClr val="FFFFFF"/>
                </a:solidFill>
              </a:defRPr>
            </a:pPr>
            <a:r>
              <a:t>Bonnō-mushū-seigandan - 煩悩無數誓願斷</a:t>
            </a:r>
          </a:p>
          <a:p>
            <a:pPr>
              <a:defRPr sz="3600">
                <a:solidFill>
                  <a:srgbClr val="FFFFFF"/>
                </a:solidFill>
              </a:defRPr>
            </a:pPr>
            <a:r>
              <a:t>Hōmon-mujin-seiganchi - 法門無盡誓願知</a:t>
            </a:r>
          </a:p>
          <a:p>
            <a:pPr>
              <a:defRPr sz="3600">
                <a:solidFill>
                  <a:srgbClr val="FFFFFF"/>
                </a:solidFill>
              </a:defRPr>
            </a:pPr>
            <a:r>
              <a:t>Butsudō-mujō-seiganjō - 佛道無上誓願成</a:t>
            </a:r>
          </a:p>
        </p:txBody>
      </p:sp>
      <p:sp>
        <p:nvSpPr>
          <p:cNvPr id="198" name="Shi Gu Seigan Mon 四弘誓願文…"/>
          <p:cNvSpPr txBox="1"/>
          <p:nvPr/>
        </p:nvSpPr>
        <p:spPr>
          <a:xfrm>
            <a:off x="3240050" y="1846834"/>
            <a:ext cx="6524700" cy="1349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600">
                <a:solidFill>
                  <a:srgbClr val="FFFFFF"/>
                </a:solidFill>
              </a:defRPr>
            </a:pPr>
            <a:r>
              <a:t>Shi Gu Seigan Mon 四弘誓願文 </a:t>
            </a:r>
          </a:p>
          <a:p>
            <a:pPr>
              <a:defRPr sz="3600">
                <a:solidFill>
                  <a:srgbClr val="FFFFFF"/>
                </a:solidFill>
              </a:defRPr>
            </a:pPr>
            <a:r>
              <a:t>Nichiren Shu Version</a:t>
            </a:r>
          </a:p>
        </p:txBody>
      </p:sp>
      <p:sp>
        <p:nvSpPr>
          <p:cNvPr id="199" name="The Four All-Embracing Vows"/>
          <p:cNvSpPr txBox="1">
            <a:spLocks noGrp="1"/>
          </p:cNvSpPr>
          <p:nvPr>
            <p:ph type="title" idx="4294967295"/>
          </p:nvPr>
        </p:nvSpPr>
        <p:spPr>
          <a:xfrm>
            <a:off x="508000" y="217113"/>
            <a:ext cx="11988800" cy="1219201"/>
          </a:xfrm>
          <a:prstGeom prst="rect">
            <a:avLst/>
          </a:prstGeom>
        </p:spPr>
        <p:txBody>
          <a:bodyPr/>
          <a:lstStyle>
            <a:lvl1pPr>
              <a:defRPr sz="5000"/>
            </a:lvl1pPr>
          </a:lstStyle>
          <a:p>
            <a:r>
              <a:t>The Four All-Embracing Vows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 name="Sentient beings are infinite, I vow to liberate them all…"/>
          <p:cNvSpPr txBox="1">
            <a:spLocks noGrp="1"/>
          </p:cNvSpPr>
          <p:nvPr>
            <p:ph type="body" idx="22"/>
          </p:nvPr>
        </p:nvSpPr>
        <p:spPr>
          <a:xfrm>
            <a:off x="222571" y="2055516"/>
            <a:ext cx="12559660" cy="5642570"/>
          </a:xfrm>
          <a:prstGeom prst="rect">
            <a:avLst/>
          </a:prstGeom>
        </p:spPr>
        <p:txBody>
          <a:bodyPr/>
          <a:lstStyle/>
          <a:p>
            <a:pPr>
              <a:defRPr>
                <a:solidFill>
                  <a:srgbClr val="FFFFFF"/>
                </a:solidFill>
              </a:defRPr>
            </a:pPr>
            <a:r>
              <a:rPr lang="fr-FR" dirty="0"/>
              <a:t>Les êtres sont en nombre infini, je fais le vœu de tous les libérer.</a:t>
            </a:r>
            <a:br>
              <a:rPr lang="fr-FR" dirty="0"/>
            </a:br>
            <a:r>
              <a:rPr lang="fr-FR" dirty="0"/>
              <a:t>Les troubles/désirs sont innombrables, je fais le vœu de tous les solutionner.</a:t>
            </a:r>
          </a:p>
          <a:p>
            <a:pPr>
              <a:defRPr>
                <a:solidFill>
                  <a:srgbClr val="FFFFFF"/>
                </a:solidFill>
              </a:defRPr>
            </a:pPr>
            <a:r>
              <a:rPr lang="fr-FR" dirty="0"/>
              <a:t> Les portes du Dharma sont illimitées, je fais le vœu je fais le vœu de les connaître toutes.</a:t>
            </a:r>
          </a:p>
          <a:p>
            <a:pPr>
              <a:defRPr>
                <a:solidFill>
                  <a:srgbClr val="FFFFFF"/>
                </a:solidFill>
              </a:defRPr>
            </a:pPr>
            <a:r>
              <a:rPr lang="fr-FR" dirty="0"/>
              <a:t>La voie du Bouddha est insurpassable, je fais le vœu de pleinement l’intégrer/ d’y accéder et la devenir.</a:t>
            </a:r>
          </a:p>
          <a:p>
            <a:pPr>
              <a:defRPr>
                <a:solidFill>
                  <a:srgbClr val="FFFFFF"/>
                </a:solidFill>
              </a:defRPr>
            </a:pPr>
            <a:endParaRPr lang="fr-FR" dirty="0"/>
          </a:p>
          <a:p>
            <a:pPr>
              <a:defRPr>
                <a:solidFill>
                  <a:srgbClr val="FFFFFF"/>
                </a:solidFill>
              </a:defRPr>
            </a:pPr>
            <a:r>
              <a:rPr dirty="0"/>
              <a:t>.</a:t>
            </a:r>
          </a:p>
        </p:txBody>
      </p:sp>
      <p:sp>
        <p:nvSpPr>
          <p:cNvPr id="197" name="Shujō-muhen-seigando - 衆生無邊誓願度…"/>
          <p:cNvSpPr txBox="1"/>
          <p:nvPr/>
        </p:nvSpPr>
        <p:spPr>
          <a:xfrm>
            <a:off x="378909" y="6557320"/>
            <a:ext cx="12403321" cy="2654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3600">
                <a:solidFill>
                  <a:srgbClr val="FFFFFF"/>
                </a:solidFill>
              </a:defRPr>
            </a:pPr>
            <a:r>
              <a:t>Shujō-muhen-seigando - 衆生無邊誓願度</a:t>
            </a:r>
          </a:p>
          <a:p>
            <a:pPr>
              <a:defRPr sz="3600">
                <a:solidFill>
                  <a:srgbClr val="FFFFFF"/>
                </a:solidFill>
              </a:defRPr>
            </a:pPr>
            <a:r>
              <a:t>Bonnō-mushū-seigandan - 煩悩無數誓願斷</a:t>
            </a:r>
          </a:p>
          <a:p>
            <a:pPr>
              <a:defRPr sz="3600">
                <a:solidFill>
                  <a:srgbClr val="FFFFFF"/>
                </a:solidFill>
              </a:defRPr>
            </a:pPr>
            <a:r>
              <a:t>Hōmon-mujin-seiganchi - 法門無盡誓願知</a:t>
            </a:r>
          </a:p>
          <a:p>
            <a:pPr>
              <a:defRPr sz="3600">
                <a:solidFill>
                  <a:srgbClr val="FFFFFF"/>
                </a:solidFill>
              </a:defRPr>
            </a:pPr>
            <a:r>
              <a:t>Butsudō-mujō-seiganjō - 佛道無上誓願成</a:t>
            </a:r>
          </a:p>
        </p:txBody>
      </p:sp>
      <p:sp>
        <p:nvSpPr>
          <p:cNvPr id="198" name="Shi Gu Seigan Mon 四弘誓願文…"/>
          <p:cNvSpPr txBox="1"/>
          <p:nvPr/>
        </p:nvSpPr>
        <p:spPr>
          <a:xfrm>
            <a:off x="3046016" y="1018402"/>
            <a:ext cx="666849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600">
                <a:solidFill>
                  <a:srgbClr val="FFFFFF"/>
                </a:solidFill>
              </a:defRPr>
            </a:pPr>
            <a:r>
              <a:rPr dirty="0"/>
              <a:t>Shi </a:t>
            </a:r>
            <a:r>
              <a:rPr dirty="0" err="1"/>
              <a:t>Gu</a:t>
            </a:r>
            <a:r>
              <a:rPr dirty="0"/>
              <a:t> </a:t>
            </a:r>
            <a:r>
              <a:rPr dirty="0" err="1"/>
              <a:t>Seigan</a:t>
            </a:r>
            <a:r>
              <a:rPr dirty="0"/>
              <a:t> Mon </a:t>
            </a:r>
            <a:r>
              <a:rPr dirty="0" err="1"/>
              <a:t>四弘誓願文</a:t>
            </a:r>
            <a:r>
              <a:rPr dirty="0"/>
              <a:t> </a:t>
            </a:r>
          </a:p>
          <a:p>
            <a:pPr>
              <a:defRPr sz="3600">
                <a:solidFill>
                  <a:srgbClr val="FFFFFF"/>
                </a:solidFill>
              </a:defRPr>
            </a:pPr>
            <a:r>
              <a:rPr dirty="0"/>
              <a:t>Version</a:t>
            </a:r>
            <a:r>
              <a:rPr lang="fr-FR" dirty="0"/>
              <a:t> de la </a:t>
            </a:r>
            <a:r>
              <a:rPr lang="fr-FR" b="1" dirty="0"/>
              <a:t>Nichiren </a:t>
            </a:r>
            <a:r>
              <a:rPr lang="fr-FR" b="1" dirty="0" err="1"/>
              <a:t>Shu</a:t>
            </a:r>
            <a:r>
              <a:rPr lang="fr-FR" b="1" dirty="0"/>
              <a:t> </a:t>
            </a:r>
          </a:p>
          <a:p>
            <a:pPr>
              <a:defRPr sz="3600">
                <a:solidFill>
                  <a:srgbClr val="FFFFFF"/>
                </a:solidFill>
              </a:defRPr>
            </a:pPr>
            <a:endParaRPr b="1" dirty="0"/>
          </a:p>
        </p:txBody>
      </p:sp>
      <p:sp>
        <p:nvSpPr>
          <p:cNvPr id="199" name="The Four All-Embracing Vows"/>
          <p:cNvSpPr txBox="1">
            <a:spLocks noGrp="1"/>
          </p:cNvSpPr>
          <p:nvPr>
            <p:ph type="title" idx="4294967295"/>
          </p:nvPr>
        </p:nvSpPr>
        <p:spPr>
          <a:xfrm>
            <a:off x="508000" y="217113"/>
            <a:ext cx="11988800" cy="1219201"/>
          </a:xfrm>
          <a:prstGeom prst="rect">
            <a:avLst/>
          </a:prstGeom>
        </p:spPr>
        <p:txBody>
          <a:bodyPr/>
          <a:lstStyle>
            <a:lvl1pPr>
              <a:defRPr sz="5000"/>
            </a:lvl1pPr>
          </a:lstStyle>
          <a:p>
            <a:r>
              <a:rPr lang="fr-FR" dirty="0">
                <a:latin typeface="Palatino"/>
              </a:rPr>
              <a:t>Les quatre vœux universels</a:t>
            </a:r>
            <a:endParaRPr dirty="0">
              <a:latin typeface="Palatino"/>
            </a:endParaRPr>
          </a:p>
        </p:txBody>
      </p:sp>
    </p:spTree>
    <p:extLst>
      <p:ext uri="{BB962C8B-B14F-4D97-AF65-F5344CB8AC3E}">
        <p14:creationId xmlns:p14="http://schemas.microsoft.com/office/powerpoint/2010/main" val="5251592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7" name="welcome-back-reincarnation.jpg" descr="welcome-back-reincarnation.jpg"/>
          <p:cNvPicPr>
            <a:picLocks noGrp="1"/>
          </p:cNvPicPr>
          <p:nvPr>
            <p:ph type="pic" idx="21"/>
          </p:nvPr>
        </p:nvPicPr>
        <p:blipFill>
          <a:blip r:embed="rId2"/>
          <a:stretch>
            <a:fillRect/>
          </a:stretch>
        </p:blipFill>
        <p:spPr>
          <a:xfrm>
            <a:off x="6692899" y="2565400"/>
            <a:ext cx="5842001" cy="6680200"/>
          </a:xfrm>
          <a:prstGeom prst="rect">
            <a:avLst/>
          </a:prstGeom>
        </p:spPr>
      </p:pic>
      <p:sp>
        <p:nvSpPr>
          <p:cNvPr id="138" name="What is Reincarnation/Rebirth?"/>
          <p:cNvSpPr txBox="1">
            <a:spLocks noGrp="1"/>
          </p:cNvSpPr>
          <p:nvPr>
            <p:ph type="title"/>
          </p:nvPr>
        </p:nvSpPr>
        <p:spPr>
          <a:prstGeom prst="rect">
            <a:avLst/>
          </a:prstGeom>
        </p:spPr>
        <p:txBody>
          <a:bodyPr/>
          <a:lstStyle>
            <a:lvl1pPr>
              <a:defRPr sz="5000"/>
            </a:lvl1pPr>
          </a:lstStyle>
          <a:p>
            <a:r>
              <a:t>What is Reincarnation/Rebirth?</a:t>
            </a:r>
          </a:p>
        </p:txBody>
      </p:sp>
      <p:sp>
        <p:nvSpPr>
          <p:cNvPr id="139" name="Reincarnation: The theory that an unchanging soul or spirit lives many lifetimes gathering experience and learning lessons.…"/>
          <p:cNvSpPr txBox="1">
            <a:spLocks noGrp="1"/>
          </p:cNvSpPr>
          <p:nvPr>
            <p:ph type="body" sz="half" idx="1"/>
          </p:nvPr>
        </p:nvSpPr>
        <p:spPr>
          <a:prstGeom prst="rect">
            <a:avLst/>
          </a:prstGeom>
        </p:spPr>
        <p:txBody>
          <a:bodyPr/>
          <a:lstStyle/>
          <a:p>
            <a:pPr>
              <a:defRPr>
                <a:solidFill>
                  <a:srgbClr val="FFFFFF"/>
                </a:solidFill>
              </a:defRPr>
            </a:pPr>
            <a:r>
              <a:t>Reincarnation: The theory that an unchanging soul or spirit lives many lifetimes gathering experience and learning lessons. </a:t>
            </a:r>
          </a:p>
          <a:p>
            <a:pPr>
              <a:defRPr>
                <a:solidFill>
                  <a:srgbClr val="FFFFFF"/>
                </a:solidFill>
              </a:defRPr>
            </a:pPr>
            <a:r>
              <a:t>Rebirth: The Buddhist concept that while there is no unchanging soul or spirit there is a mental continuum in a process that spans many lifetimes. </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1" name="90.jpeg" descr="90.jpeg"/>
          <p:cNvPicPr>
            <a:picLocks noGrp="1"/>
          </p:cNvPicPr>
          <p:nvPr>
            <p:ph type="pic" idx="21"/>
          </p:nvPr>
        </p:nvPicPr>
        <p:blipFill>
          <a:blip r:embed="rId2"/>
          <a:stretch>
            <a:fillRect/>
          </a:stretch>
        </p:blipFill>
        <p:spPr>
          <a:xfrm>
            <a:off x="6973838" y="1179154"/>
            <a:ext cx="5347895" cy="8177226"/>
          </a:xfrm>
          <a:prstGeom prst="rect">
            <a:avLst/>
          </a:prstGeom>
        </p:spPr>
      </p:pic>
      <p:sp>
        <p:nvSpPr>
          <p:cNvPr id="202" name="Transmigration with change and advance"/>
          <p:cNvSpPr txBox="1">
            <a:spLocks noGrp="1"/>
          </p:cNvSpPr>
          <p:nvPr>
            <p:ph type="title"/>
          </p:nvPr>
        </p:nvSpPr>
        <p:spPr>
          <a:xfrm>
            <a:off x="508000" y="25400"/>
            <a:ext cx="11988800" cy="1219201"/>
          </a:xfrm>
          <a:prstGeom prst="rect">
            <a:avLst/>
          </a:prstGeom>
        </p:spPr>
        <p:txBody>
          <a:bodyPr>
            <a:normAutofit fontScale="90000"/>
          </a:bodyPr>
          <a:lstStyle>
            <a:lvl1pPr defTabSz="508254">
              <a:spcBef>
                <a:spcPts val="1300"/>
              </a:spcBef>
              <a:defRPr sz="6090"/>
            </a:lvl1pPr>
          </a:lstStyle>
          <a:p>
            <a:r>
              <a:rPr dirty="0"/>
              <a:t>Transmigration with change and advance</a:t>
            </a:r>
          </a:p>
        </p:txBody>
      </p:sp>
      <p:sp>
        <p:nvSpPr>
          <p:cNvPr id="203" name="The rebirths taken up by bodhisattvas in order to accumulate the merit and wisdom needed to attain buddhahood."/>
          <p:cNvSpPr txBox="1">
            <a:spLocks noGrp="1"/>
          </p:cNvSpPr>
          <p:nvPr>
            <p:ph type="body" sz="quarter" idx="1"/>
          </p:nvPr>
        </p:nvSpPr>
        <p:spPr>
          <a:xfrm>
            <a:off x="148418" y="3297090"/>
            <a:ext cx="6124220" cy="3159420"/>
          </a:xfrm>
          <a:prstGeom prst="rect">
            <a:avLst/>
          </a:prstGeom>
        </p:spPr>
        <p:txBody>
          <a:bodyPr/>
          <a:lstStyle>
            <a:lvl1pPr marL="0" indent="0">
              <a:buSzTx/>
              <a:buNone/>
              <a:defRPr>
                <a:solidFill>
                  <a:srgbClr val="FFFFFF"/>
                </a:solidFill>
              </a:defRPr>
            </a:lvl1pPr>
          </a:lstStyle>
          <a:p>
            <a:r>
              <a:rPr dirty="0"/>
              <a:t>The rebirths taken up by bodhisattvas in order to accumulate the merit and wisdom needed to attain </a:t>
            </a:r>
            <a:r>
              <a:rPr dirty="0" err="1"/>
              <a:t>buddhahood</a:t>
            </a:r>
            <a:r>
              <a:rPr dirty="0"/>
              <a:t>.</a:t>
            </a:r>
          </a:p>
        </p:txBody>
      </p:sp>
      <p:sp>
        <p:nvSpPr>
          <p:cNvPr id="204" name="Hennyaku-shōji; 変易生死"/>
          <p:cNvSpPr txBox="1"/>
          <p:nvPr/>
        </p:nvSpPr>
        <p:spPr>
          <a:xfrm>
            <a:off x="351864" y="2089574"/>
            <a:ext cx="5717328" cy="739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2400"/>
              </a:spcBef>
              <a:defRPr sz="3600">
                <a:solidFill>
                  <a:srgbClr val="FFFFFF"/>
                </a:solidFill>
              </a:defRPr>
            </a:lvl1pPr>
          </a:lstStyle>
          <a:p>
            <a:r>
              <a:t>Hennyaku-shōji; 変易生死</a:t>
            </a:r>
          </a:p>
        </p:txBody>
      </p:sp>
    </p:spTree>
    <p:extLst>
      <p:ext uri="{BB962C8B-B14F-4D97-AF65-F5344CB8AC3E}">
        <p14:creationId xmlns:p14="http://schemas.microsoft.com/office/powerpoint/2010/main" val="35829934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1" name="90.jpeg" descr="90.jpeg"/>
          <p:cNvPicPr>
            <a:picLocks noGrp="1"/>
          </p:cNvPicPr>
          <p:nvPr>
            <p:ph type="pic" idx="21"/>
          </p:nvPr>
        </p:nvPicPr>
        <p:blipFill>
          <a:blip r:embed="rId2"/>
          <a:stretch>
            <a:fillRect/>
          </a:stretch>
        </p:blipFill>
        <p:spPr>
          <a:xfrm>
            <a:off x="6973838" y="1780456"/>
            <a:ext cx="5347895" cy="7575924"/>
          </a:xfrm>
          <a:prstGeom prst="rect">
            <a:avLst/>
          </a:prstGeom>
        </p:spPr>
      </p:pic>
      <p:sp>
        <p:nvSpPr>
          <p:cNvPr id="202" name="Transmigration with change and advance"/>
          <p:cNvSpPr txBox="1">
            <a:spLocks noGrp="1"/>
          </p:cNvSpPr>
          <p:nvPr>
            <p:ph type="title"/>
          </p:nvPr>
        </p:nvSpPr>
        <p:spPr>
          <a:xfrm>
            <a:off x="508000" y="196280"/>
            <a:ext cx="11988800" cy="1048321"/>
          </a:xfrm>
          <a:prstGeom prst="rect">
            <a:avLst/>
          </a:prstGeom>
        </p:spPr>
        <p:txBody>
          <a:bodyPr>
            <a:noAutofit/>
          </a:bodyPr>
          <a:lstStyle>
            <a:lvl1pPr defTabSz="508254">
              <a:spcBef>
                <a:spcPts val="1300"/>
              </a:spcBef>
              <a:defRPr sz="6090"/>
            </a:lvl1pPr>
          </a:lstStyle>
          <a:p>
            <a:br>
              <a:rPr lang="fr-FR" sz="5000" dirty="0">
                <a:latin typeface="Palatino"/>
              </a:rPr>
            </a:br>
            <a:r>
              <a:rPr lang="fr-FR" sz="5000" dirty="0">
                <a:latin typeface="Palatino"/>
              </a:rPr>
              <a:t>Transmigration avec changement et progression</a:t>
            </a:r>
            <a:endParaRPr sz="5000" dirty="0">
              <a:latin typeface="Palatino"/>
            </a:endParaRPr>
          </a:p>
        </p:txBody>
      </p:sp>
      <p:sp>
        <p:nvSpPr>
          <p:cNvPr id="203" name="The rebirths taken up by bodhisattvas in order to accumulate the merit and wisdom needed to attain buddhahood."/>
          <p:cNvSpPr txBox="1">
            <a:spLocks noGrp="1"/>
          </p:cNvSpPr>
          <p:nvPr>
            <p:ph type="body" sz="quarter" idx="1"/>
          </p:nvPr>
        </p:nvSpPr>
        <p:spPr>
          <a:xfrm>
            <a:off x="924742" y="3436640"/>
            <a:ext cx="5347896" cy="3487542"/>
          </a:xfrm>
          <a:prstGeom prst="rect">
            <a:avLst/>
          </a:prstGeom>
        </p:spPr>
        <p:txBody>
          <a:bodyPr>
            <a:normAutofit/>
          </a:bodyPr>
          <a:lstStyle>
            <a:lvl1pPr marL="0" indent="0">
              <a:buSzTx/>
              <a:buNone/>
              <a:defRPr>
                <a:solidFill>
                  <a:srgbClr val="FFFFFF"/>
                </a:solidFill>
              </a:defRPr>
            </a:lvl1pPr>
          </a:lstStyle>
          <a:p>
            <a:r>
              <a:rPr lang="fr-FR" sz="3600" dirty="0"/>
              <a:t>Les bodhisattvas renaissent afin de pouvoir accumuler mérite et sagesse nécessaires pour atteindre la bouddhéité.</a:t>
            </a:r>
            <a:endParaRPr sz="3600" dirty="0"/>
          </a:p>
        </p:txBody>
      </p:sp>
      <p:sp>
        <p:nvSpPr>
          <p:cNvPr id="204" name="Hennyaku-shōji; 変易生死"/>
          <p:cNvSpPr txBox="1"/>
          <p:nvPr/>
        </p:nvSpPr>
        <p:spPr>
          <a:xfrm>
            <a:off x="351864" y="2089574"/>
            <a:ext cx="5717328" cy="739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2400"/>
              </a:spcBef>
              <a:defRPr sz="3600">
                <a:solidFill>
                  <a:srgbClr val="FFFFFF"/>
                </a:solidFill>
              </a:defRPr>
            </a:lvl1pPr>
          </a:lstStyle>
          <a:p>
            <a:r>
              <a:t>Hennyaku-shōji; 変易生死</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6" name="Image" descr="Image"/>
          <p:cNvPicPr>
            <a:picLocks noChangeAspect="1"/>
          </p:cNvPicPr>
          <p:nvPr/>
        </p:nvPicPr>
        <p:blipFill>
          <a:blip r:embed="rId3"/>
          <a:srcRect l="10998" r="10998"/>
          <a:stretch>
            <a:fillRect/>
          </a:stretch>
        </p:blipFill>
        <p:spPr>
          <a:xfrm>
            <a:off x="1588889" y="1276400"/>
            <a:ext cx="9827040" cy="5976664"/>
          </a:xfrm>
          <a:prstGeom prst="rect">
            <a:avLst/>
          </a:prstGeom>
          <a:ln w="12700">
            <a:miter lim="400000"/>
          </a:ln>
        </p:spPr>
      </p:pic>
      <p:sp>
        <p:nvSpPr>
          <p:cNvPr id="207" name="Śākyamuni Buddha's Excellent Adventure"/>
          <p:cNvSpPr txBox="1"/>
          <p:nvPr/>
        </p:nvSpPr>
        <p:spPr>
          <a:xfrm>
            <a:off x="543372" y="7253064"/>
            <a:ext cx="11905520" cy="1079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1600"/>
              </a:spcBef>
              <a:defRPr sz="5000">
                <a:solidFill>
                  <a:srgbClr val="FFFFFF"/>
                </a:solidFill>
                <a:latin typeface="Papyrus"/>
                <a:ea typeface="Papyrus"/>
                <a:cs typeface="Papyrus"/>
                <a:sym typeface="Papyrus"/>
              </a:defRPr>
            </a:lvl1pPr>
          </a:lstStyle>
          <a:p>
            <a:r>
              <a:rPr dirty="0" err="1"/>
              <a:t>Śākyamuni</a:t>
            </a:r>
            <a:r>
              <a:rPr dirty="0"/>
              <a:t> Buddha's Excellent Adventure</a:t>
            </a:r>
          </a:p>
        </p:txBody>
      </p:sp>
      <p:sp>
        <p:nvSpPr>
          <p:cNvPr id="6" name="ZoneTexte 5"/>
          <p:cNvSpPr txBox="1"/>
          <p:nvPr/>
        </p:nvSpPr>
        <p:spPr>
          <a:xfrm>
            <a:off x="417733" y="8107249"/>
            <a:ext cx="12169352" cy="157992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4800" dirty="0">
                <a:solidFill>
                  <a:schemeClr val="bg2">
                    <a:lumMod val="20000"/>
                    <a:lumOff val="80000"/>
                  </a:schemeClr>
                </a:solidFill>
                <a:latin typeface="Papyrus" panose="03070502060502030205" pitchFamily="66" charset="0"/>
              </a:rPr>
              <a:t>L’excellente aventure du Bouddha Shakyamuni</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11" name="761bf1930255aba9e9648546e8f3a5b0.jpg" descr="761bf1930255aba9e9648546e8f3a5b0.jpg"/>
          <p:cNvPicPr>
            <a:picLocks noChangeAspect="1"/>
          </p:cNvPicPr>
          <p:nvPr/>
        </p:nvPicPr>
        <p:blipFill>
          <a:blip r:embed="rId2"/>
          <a:stretch>
            <a:fillRect/>
          </a:stretch>
        </p:blipFill>
        <p:spPr>
          <a:xfrm>
            <a:off x="6468319" y="1739900"/>
            <a:ext cx="5994401" cy="6273800"/>
          </a:xfrm>
          <a:prstGeom prst="rect">
            <a:avLst/>
          </a:prstGeom>
          <a:ln w="12700">
            <a:miter lim="400000"/>
          </a:ln>
        </p:spPr>
      </p:pic>
      <p:sp>
        <p:nvSpPr>
          <p:cNvPr id="212" name="Karma or Vow?"/>
          <p:cNvSpPr txBox="1"/>
          <p:nvPr/>
        </p:nvSpPr>
        <p:spPr>
          <a:xfrm>
            <a:off x="3860037" y="298449"/>
            <a:ext cx="5284725" cy="1181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90000"/>
              </a:lnSpc>
              <a:spcBef>
                <a:spcPts val="1600"/>
              </a:spcBef>
              <a:defRPr sz="7000">
                <a:solidFill>
                  <a:srgbClr val="D93E2B"/>
                </a:solidFill>
                <a:latin typeface="+mn-lt"/>
                <a:ea typeface="+mn-ea"/>
                <a:cs typeface="+mn-cs"/>
                <a:sym typeface="Bodoni SvtyTwo ITC TT-Book"/>
              </a:defRPr>
            </a:lvl1pPr>
          </a:lstStyle>
          <a:p>
            <a:r>
              <a:t>Karma or Vow?</a:t>
            </a:r>
          </a:p>
        </p:txBody>
      </p:sp>
      <p:sp>
        <p:nvSpPr>
          <p:cNvPr id="213" name="When my disciples show themselves to living beings as having the three poisons or the attributes of distorted views, they are liberating living beings with these skillful means.…"/>
          <p:cNvSpPr txBox="1"/>
          <p:nvPr/>
        </p:nvSpPr>
        <p:spPr>
          <a:xfrm>
            <a:off x="1316941" y="1917700"/>
            <a:ext cx="4611330" cy="591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1800"/>
              </a:spcBef>
              <a:buClr>
                <a:srgbClr val="929292"/>
              </a:buClr>
              <a:buFont typeface="Zapf Dingbats"/>
              <a:defRPr sz="3000">
                <a:solidFill>
                  <a:srgbClr val="FFFFFF"/>
                </a:solidFill>
              </a:defRPr>
            </a:pPr>
            <a:r>
              <a:t>When my disciples show themselves to living beings as having the three poisons or the attributes of distorted views, they are liberating living beings with these skillful means. </a:t>
            </a:r>
          </a:p>
          <a:p>
            <a:pPr algn="l">
              <a:spcBef>
                <a:spcPts val="1800"/>
              </a:spcBef>
              <a:buClr>
                <a:srgbClr val="929292"/>
              </a:buClr>
              <a:buFont typeface="Zapf Dingbats"/>
              <a:defRPr sz="3000">
                <a:solidFill>
                  <a:srgbClr val="FFFFFF"/>
                </a:solidFill>
              </a:defRPr>
            </a:pPr>
            <a:r>
              <a:t>- from Chapter Eight of the Lotus Sutra</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1" name="761bf1930255aba9e9648546e8f3a5b0.jpg" descr="761bf1930255aba9e9648546e8f3a5b0.jpg"/>
          <p:cNvPicPr>
            <a:picLocks noChangeAspect="1"/>
          </p:cNvPicPr>
          <p:nvPr/>
        </p:nvPicPr>
        <p:blipFill>
          <a:blip r:embed="rId2"/>
          <a:stretch>
            <a:fillRect/>
          </a:stretch>
        </p:blipFill>
        <p:spPr>
          <a:xfrm>
            <a:off x="6468319" y="1739900"/>
            <a:ext cx="5994401" cy="6273800"/>
          </a:xfrm>
          <a:prstGeom prst="rect">
            <a:avLst/>
          </a:prstGeom>
          <a:ln w="12700">
            <a:miter lim="400000"/>
          </a:ln>
        </p:spPr>
      </p:pic>
      <p:sp>
        <p:nvSpPr>
          <p:cNvPr id="212" name="Karma or Vow?"/>
          <p:cNvSpPr txBox="1"/>
          <p:nvPr/>
        </p:nvSpPr>
        <p:spPr>
          <a:xfrm>
            <a:off x="2613968" y="463753"/>
            <a:ext cx="8136904" cy="850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90000"/>
              </a:lnSpc>
              <a:spcBef>
                <a:spcPts val="1600"/>
              </a:spcBef>
              <a:defRPr sz="7000">
                <a:solidFill>
                  <a:srgbClr val="D93E2B"/>
                </a:solidFill>
                <a:latin typeface="+mn-lt"/>
                <a:ea typeface="+mn-ea"/>
                <a:cs typeface="+mn-cs"/>
                <a:sym typeface="Bodoni SvtyTwo ITC TT-Book"/>
              </a:defRPr>
            </a:lvl1pPr>
          </a:lstStyle>
          <a:p>
            <a:r>
              <a:rPr sz="5000" dirty="0">
                <a:latin typeface="Palatino"/>
              </a:rPr>
              <a:t>Karma</a:t>
            </a:r>
            <a:r>
              <a:rPr sz="5400" dirty="0">
                <a:latin typeface="Palatino"/>
              </a:rPr>
              <a:t> o</a:t>
            </a:r>
            <a:r>
              <a:rPr lang="fr-FR" sz="5400" dirty="0">
                <a:latin typeface="Palatino"/>
              </a:rPr>
              <a:t>u </a:t>
            </a:r>
            <a:r>
              <a:rPr lang="en-GB" sz="5400" dirty="0" err="1">
                <a:latin typeface="Palatino"/>
              </a:rPr>
              <a:t>vœu</a:t>
            </a:r>
            <a:r>
              <a:rPr lang="en-GB" sz="5400" dirty="0">
                <a:latin typeface="Palatino"/>
              </a:rPr>
              <a:t> </a:t>
            </a:r>
            <a:r>
              <a:rPr sz="5400" dirty="0">
                <a:latin typeface="Palatino"/>
              </a:rPr>
              <a:t>?</a:t>
            </a:r>
          </a:p>
        </p:txBody>
      </p:sp>
      <p:sp>
        <p:nvSpPr>
          <p:cNvPr id="213" name="When my disciples show themselves to living beings as having the three poisons or the attributes of distorted views, they are liberating living beings with these skillful means.…"/>
          <p:cNvSpPr txBox="1"/>
          <p:nvPr/>
        </p:nvSpPr>
        <p:spPr>
          <a:xfrm>
            <a:off x="813768" y="2748010"/>
            <a:ext cx="5472608" cy="425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spcBef>
                <a:spcPts val="1800"/>
              </a:spcBef>
              <a:buClr>
                <a:srgbClr val="929292"/>
              </a:buClr>
              <a:buFont typeface="Zapf Dingbats"/>
              <a:defRPr sz="3000">
                <a:solidFill>
                  <a:srgbClr val="FFFFFF"/>
                </a:solidFill>
              </a:defRPr>
            </a:pPr>
            <a:r>
              <a:rPr lang="fr-FR" dirty="0"/>
              <a:t>Lorsque mes disciples [les fils de l’Eveillé] se montrent à la foule, porteurs des trois poisons ou même de vues erronées, par ces expédients ils sauvent les êtres. </a:t>
            </a:r>
          </a:p>
          <a:p>
            <a:pPr algn="l">
              <a:spcBef>
                <a:spcPts val="1800"/>
              </a:spcBef>
              <a:buClr>
                <a:srgbClr val="929292"/>
              </a:buClr>
              <a:defRPr sz="3000">
                <a:solidFill>
                  <a:srgbClr val="FFFFFF"/>
                </a:solidFill>
              </a:defRPr>
            </a:pPr>
            <a:r>
              <a:rPr lang="fr-FR" dirty="0"/>
              <a:t>(Chapitre VIII, S</a:t>
            </a:r>
            <a:r>
              <a:rPr lang="fr-FR" i="1" dirty="0"/>
              <a:t>utra du Lotus</a:t>
            </a:r>
            <a:r>
              <a:rPr lang="fr-FR" dirty="0"/>
              <a:t>)</a:t>
            </a:r>
          </a:p>
          <a:p>
            <a:pPr algn="l">
              <a:spcBef>
                <a:spcPts val="1800"/>
              </a:spcBef>
              <a:buClr>
                <a:srgbClr val="929292"/>
              </a:buClr>
              <a:buFont typeface="Zapf Dingbats"/>
              <a:defRPr sz="3000">
                <a:solidFill>
                  <a:srgbClr val="FFFFFF"/>
                </a:solidFill>
              </a:defRPr>
            </a:pPr>
            <a:endParaRPr lang="fr-FR" dirty="0"/>
          </a:p>
        </p:txBody>
      </p:sp>
    </p:spTree>
    <p:extLst>
      <p:ext uri="{BB962C8B-B14F-4D97-AF65-F5344CB8AC3E}">
        <p14:creationId xmlns:p14="http://schemas.microsoft.com/office/powerpoint/2010/main" val="15411671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5" name="– The Path of Purification, Chapter XIII: 22 and 27"/>
          <p:cNvSpPr txBox="1">
            <a:spLocks noGrp="1"/>
          </p:cNvSpPr>
          <p:nvPr>
            <p:ph type="body" idx="21"/>
          </p:nvPr>
        </p:nvSpPr>
        <p:spPr>
          <a:xfrm>
            <a:off x="533400" y="8647242"/>
            <a:ext cx="11938000" cy="609601"/>
          </a:xfrm>
          <a:prstGeom prst="rect">
            <a:avLst/>
          </a:prstGeom>
        </p:spPr>
        <p:txBody>
          <a:bodyPr/>
          <a:lstStyle/>
          <a:p>
            <a:pPr>
              <a:defRPr>
                <a:solidFill>
                  <a:srgbClr val="FFFFFF"/>
                </a:solidFill>
              </a:defRPr>
            </a:pPr>
            <a:r>
              <a:t>– The Path of Purification, </a:t>
            </a:r>
            <a:r>
              <a:rPr i="0"/>
              <a:t>Chapter XIII: 22 and 27</a:t>
            </a:r>
          </a:p>
        </p:txBody>
      </p:sp>
      <p:sp>
        <p:nvSpPr>
          <p:cNvPr id="216" name="So a bhikkhu who is a beginner and wants to recollect in this way should go into solitary retreat on return from his alms round after his meal. Then he should attain the four jhanas in succession and emerge from the fourth jhana as basis for direct knowl"/>
          <p:cNvSpPr txBox="1"/>
          <p:nvPr/>
        </p:nvSpPr>
        <p:spPr>
          <a:xfrm>
            <a:off x="1270000" y="404841"/>
            <a:ext cx="10464800" cy="802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just">
              <a:defRPr sz="3600">
                <a:solidFill>
                  <a:srgbClr val="FFFFFF"/>
                </a:solidFill>
              </a:defRPr>
            </a:pPr>
            <a:r>
              <a:t>So a bhikkhu who is a beginner and wants to recollect in this way should go into solitary retreat on return from his alms round after his meal. Then he should attain the four jhanas in succession and emerge from the fourth jhana as basis for direct knowledge. He should then advert to his most recent act of sitting down [for this purpose], next, to the preparation of the seat, to the entry into the lodging...</a:t>
            </a:r>
          </a:p>
          <a:p>
            <a:pPr algn="just">
              <a:defRPr sz="3600">
                <a:solidFill>
                  <a:srgbClr val="FFFFFF"/>
                </a:solidFill>
              </a:defRPr>
            </a:pPr>
            <a:endParaRPr/>
          </a:p>
          <a:p>
            <a:pPr algn="just">
              <a:defRPr sz="3600">
                <a:solidFill>
                  <a:srgbClr val="FFFFFF"/>
                </a:solidFill>
              </a:defRPr>
            </a:pPr>
            <a:r>
              <a:t>... The knowledge that arises in him then together with that consciousness is what is called 'knowledge of the recollection of past life.'</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216">
                                            <p:bg/>
                                          </p:spTgt>
                                        </p:tgtEl>
                                        <p:attrNameLst>
                                          <p:attrName>style.visibility</p:attrName>
                                        </p:attrNameLst>
                                      </p:cBhvr>
                                      <p:to>
                                        <p:strVal val="visible"/>
                                      </p:to>
                                    </p:set>
                                    <p:anim calcmode="lin" valueType="num">
                                      <p:cBhvr>
                                        <p:cTn id="7" dur="1000" fill="hold"/>
                                        <p:tgtEl>
                                          <p:spTgt spid="216">
                                            <p:bg/>
                                          </p:spTgt>
                                        </p:tgtEl>
                                        <p:attrNameLst>
                                          <p:attrName>ppt_x</p:attrName>
                                        </p:attrNameLst>
                                      </p:cBhvr>
                                      <p:tavLst>
                                        <p:tav tm="0">
                                          <p:val>
                                            <p:strVal val="#ppt_x"/>
                                          </p:val>
                                        </p:tav>
                                        <p:tav tm="100000">
                                          <p:val>
                                            <p:strVal val="#ppt_x"/>
                                          </p:val>
                                        </p:tav>
                                      </p:tavLst>
                                    </p:anim>
                                    <p:anim calcmode="lin" valueType="num">
                                      <p:cBhvr>
                                        <p:cTn id="8" dur="1000" fill="hold"/>
                                        <p:tgtEl>
                                          <p:spTgt spid="216">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16">
                                            <p:txEl>
                                              <p:pRg st="0" end="0"/>
                                            </p:txEl>
                                          </p:spTgt>
                                        </p:tgtEl>
                                        <p:attrNameLst>
                                          <p:attrName>style.visibility</p:attrName>
                                        </p:attrNameLst>
                                      </p:cBhvr>
                                      <p:to>
                                        <p:strVal val="visible"/>
                                      </p:to>
                                    </p:set>
                                    <p:anim calcmode="lin" valueType="num">
                                      <p:cBhvr>
                                        <p:cTn id="11" dur="1000" fill="hold"/>
                                        <p:tgtEl>
                                          <p:spTgt spid="21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216">
                                            <p:txEl>
                                              <p:pRg st="1" end="1"/>
                                            </p:txEl>
                                          </p:spTgt>
                                        </p:tgtEl>
                                        <p:attrNameLst>
                                          <p:attrName>style.visibility</p:attrName>
                                        </p:attrNameLst>
                                      </p:cBhvr>
                                      <p:to>
                                        <p:strVal val="visible"/>
                                      </p:to>
                                    </p:set>
                                    <p:anim calcmode="lin" valueType="num">
                                      <p:cBhvr>
                                        <p:cTn id="17" dur="1000" fill="hold"/>
                                        <p:tgtEl>
                                          <p:spTgt spid="216">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1" nodeType="afterEffect">
                                  <p:stCondLst>
                                    <p:cond delay="0"/>
                                  </p:stCondLst>
                                  <p:iterate>
                                    <p:tmAbs val="0"/>
                                  </p:iterate>
                                  <p:childTnLst>
                                    <p:set>
                                      <p:cBhvr>
                                        <p:cTn id="21" fill="hold"/>
                                        <p:tgtEl>
                                          <p:spTgt spid="216">
                                            <p:txEl>
                                              <p:pRg st="2" end="2"/>
                                            </p:txEl>
                                          </p:spTgt>
                                        </p:tgtEl>
                                        <p:attrNameLst>
                                          <p:attrName>style.visibility</p:attrName>
                                        </p:attrNameLst>
                                      </p:cBhvr>
                                      <p:to>
                                        <p:strVal val="visible"/>
                                      </p:to>
                                    </p:set>
                                    <p:anim calcmode="lin" valueType="num">
                                      <p:cBhvr>
                                        <p:cTn id="22" dur="1000" fill="hold"/>
                                        <p:tgtEl>
                                          <p:spTgt spid="21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1"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 name="– The Path of Purification, Chapter XIII: 22 and 27"/>
          <p:cNvSpPr txBox="1">
            <a:spLocks noGrp="1"/>
          </p:cNvSpPr>
          <p:nvPr>
            <p:ph type="body" idx="21"/>
          </p:nvPr>
        </p:nvSpPr>
        <p:spPr>
          <a:xfrm>
            <a:off x="309712" y="8696990"/>
            <a:ext cx="11938000" cy="564257"/>
          </a:xfrm>
          <a:prstGeom prst="rect">
            <a:avLst/>
          </a:prstGeom>
        </p:spPr>
        <p:txBody>
          <a:bodyPr/>
          <a:lstStyle/>
          <a:p>
            <a:pPr>
              <a:defRPr>
                <a:solidFill>
                  <a:srgbClr val="FFFFFF"/>
                </a:solidFill>
              </a:defRPr>
            </a:pPr>
            <a:r>
              <a:rPr lang="en-GB" dirty="0"/>
              <a:t>Le Chemin de la Purification</a:t>
            </a:r>
            <a:r>
              <a:rPr dirty="0"/>
              <a:t>, </a:t>
            </a:r>
            <a:r>
              <a:rPr i="0" dirty="0"/>
              <a:t>Chap</a:t>
            </a:r>
            <a:r>
              <a:rPr lang="en-GB" i="0" dirty="0" err="1"/>
              <a:t>itre</a:t>
            </a:r>
            <a:r>
              <a:rPr i="0" dirty="0"/>
              <a:t> XIII: 22 </a:t>
            </a:r>
            <a:r>
              <a:rPr lang="en-GB" i="0" dirty="0"/>
              <a:t>et</a:t>
            </a:r>
            <a:r>
              <a:rPr i="0" dirty="0"/>
              <a:t> 27</a:t>
            </a:r>
          </a:p>
        </p:txBody>
      </p:sp>
      <p:sp>
        <p:nvSpPr>
          <p:cNvPr id="216" name="So a bhikkhu who is a beginner and wants to recollect in this way should go into solitary retreat on return from his alms round after his meal. Then he should attain the four jhanas in succession and emerge from the fourth jhana as basis for direct knowl"/>
          <p:cNvSpPr txBox="1"/>
          <p:nvPr/>
        </p:nvSpPr>
        <p:spPr>
          <a:xfrm>
            <a:off x="957784" y="802879"/>
            <a:ext cx="11289928" cy="71045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a:defRPr sz="3600">
                <a:solidFill>
                  <a:srgbClr val="FFFFFF"/>
                </a:solidFill>
              </a:defRPr>
            </a:pPr>
            <a:r>
              <a:rPr lang="fr-FR" sz="3500" dirty="0"/>
              <a:t>Ainsi, un novice </a:t>
            </a:r>
            <a:r>
              <a:rPr lang="fr-FR" sz="3500" dirty="0" err="1"/>
              <a:t>bhikkhu</a:t>
            </a:r>
            <a:r>
              <a:rPr lang="fr-FR" sz="3500" dirty="0"/>
              <a:t> voulant se recueillir de cette façon devrait, une fois sa tournée d'aumônes accomplie et son repas pris, se retirer et rester seul. Il devrait alors progressivement accéder aux quatre</a:t>
            </a:r>
            <a:r>
              <a:rPr lang="fr-FR" sz="3500" i="1" dirty="0"/>
              <a:t> </a:t>
            </a:r>
            <a:r>
              <a:rPr lang="fr-FR" sz="3500" i="1" dirty="0" err="1"/>
              <a:t>jhanas</a:t>
            </a:r>
            <a:r>
              <a:rPr lang="fr-FR" sz="3500" i="1" dirty="0"/>
              <a:t> </a:t>
            </a:r>
            <a:r>
              <a:rPr lang="fr-FR" sz="3500" dirty="0"/>
              <a:t>et émerger du quatrième qui est le</a:t>
            </a:r>
            <a:r>
              <a:rPr lang="fr-FR" sz="3500" i="1" dirty="0"/>
              <a:t> </a:t>
            </a:r>
            <a:r>
              <a:rPr lang="fr-FR" sz="3500" dirty="0"/>
              <a:t>fondement de la connaissance directe. Il devrait ensuite revenir à l’action qu’il vient d’avoir lieu, celle de s'asseoir [et dans cette intention] comment il a préparé le siège sur lequel il s’est assit, et avant cela, comment il est rentré chez lui...</a:t>
            </a:r>
          </a:p>
          <a:p>
            <a:pPr algn="just">
              <a:defRPr sz="3600">
                <a:solidFill>
                  <a:srgbClr val="FFFFFF"/>
                </a:solidFill>
              </a:defRPr>
            </a:pPr>
            <a:endParaRPr lang="fr-FR" sz="3500" dirty="0"/>
          </a:p>
          <a:p>
            <a:pPr algn="just">
              <a:defRPr sz="3600">
                <a:solidFill>
                  <a:srgbClr val="FFFFFF"/>
                </a:solidFill>
              </a:defRPr>
            </a:pPr>
            <a:r>
              <a:rPr lang="fr-FR" sz="3500" dirty="0"/>
              <a:t>... C’est alors que la connaissance surgira en lui en même temps que la prise de conscience : c’est ce qu'on appelle la « connaissance du souvenir d’une vie passée ».</a:t>
            </a:r>
          </a:p>
        </p:txBody>
      </p:sp>
    </p:spTree>
    <p:extLst>
      <p:ext uri="{BB962C8B-B14F-4D97-AF65-F5344CB8AC3E}">
        <p14:creationId xmlns:p14="http://schemas.microsoft.com/office/powerpoint/2010/main" val="265576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16">
                                            <p:bg/>
                                          </p:spTgt>
                                        </p:tgtEl>
                                        <p:attrNameLst>
                                          <p:attrName>style.visibility</p:attrName>
                                        </p:attrNameLst>
                                      </p:cBhvr>
                                      <p:to>
                                        <p:strVal val="visible"/>
                                      </p:to>
                                    </p:set>
                                    <p:anim calcmode="lin" valueType="num">
                                      <p:cBhvr>
                                        <p:cTn id="7" dur="1000" fill="hold"/>
                                        <p:tgtEl>
                                          <p:spTgt spid="216">
                                            <p:bg/>
                                          </p:spTgt>
                                        </p:tgtEl>
                                        <p:attrNameLst>
                                          <p:attrName>ppt_x</p:attrName>
                                        </p:attrNameLst>
                                      </p:cBhvr>
                                      <p:tavLst>
                                        <p:tav tm="0">
                                          <p:val>
                                            <p:strVal val="#ppt_x"/>
                                          </p:val>
                                        </p:tav>
                                        <p:tav tm="100000">
                                          <p:val>
                                            <p:strVal val="#ppt_x"/>
                                          </p:val>
                                        </p:tav>
                                      </p:tavLst>
                                    </p:anim>
                                    <p:anim calcmode="lin" valueType="num">
                                      <p:cBhvr>
                                        <p:cTn id="8" dur="1000" fill="hold"/>
                                        <p:tgtEl>
                                          <p:spTgt spid="21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iterate>
                                    <p:tmAbs val="0"/>
                                  </p:iterate>
                                  <p:childTnLst>
                                    <p:set>
                                      <p:cBhvr>
                                        <p:cTn id="10" fill="hold"/>
                                        <p:tgtEl>
                                          <p:spTgt spid="216">
                                            <p:txEl>
                                              <p:pRg st="0" end="0"/>
                                            </p:txEl>
                                          </p:spTgt>
                                        </p:tgtEl>
                                        <p:attrNameLst>
                                          <p:attrName>style.visibility</p:attrName>
                                        </p:attrNameLst>
                                      </p:cBhvr>
                                      <p:to>
                                        <p:strVal val="visible"/>
                                      </p:to>
                                    </p:set>
                                    <p:anim calcmode="lin" valueType="num">
                                      <p:cBhvr>
                                        <p:cTn id="11" dur="1000" fill="hold"/>
                                        <p:tgtEl>
                                          <p:spTgt spid="21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21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p:tmAbs val="0"/>
                                  </p:iterate>
                                  <p:childTnLst>
                                    <p:set>
                                      <p:cBhvr>
                                        <p:cTn id="14" fill="hold"/>
                                        <p:tgtEl>
                                          <p:spTgt spid="216">
                                            <p:txEl>
                                              <p:pRg st="2" end="2"/>
                                            </p:txEl>
                                          </p:spTgt>
                                        </p:tgtEl>
                                        <p:attrNameLst>
                                          <p:attrName>style.visibility</p:attrName>
                                        </p:attrNameLst>
                                      </p:cBhvr>
                                      <p:to>
                                        <p:strVal val="visible"/>
                                      </p:to>
                                    </p:set>
                                    <p:anim calcmode="lin" valueType="num">
                                      <p:cBhvr>
                                        <p:cTn id="15" dur="1000" fill="hold"/>
                                        <p:tgtEl>
                                          <p:spTgt spid="21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p" bldLvl="5"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0" name="– Anonymous"/>
          <p:cNvSpPr txBox="1">
            <a:spLocks noGrp="1"/>
          </p:cNvSpPr>
          <p:nvPr>
            <p:ph type="body" idx="21"/>
          </p:nvPr>
        </p:nvSpPr>
        <p:spPr>
          <a:xfrm>
            <a:off x="533400" y="8647242"/>
            <a:ext cx="11938000" cy="609601"/>
          </a:xfrm>
          <a:prstGeom prst="rect">
            <a:avLst/>
          </a:prstGeom>
        </p:spPr>
        <p:txBody>
          <a:bodyPr/>
          <a:lstStyle>
            <a:lvl1pPr>
              <a:defRPr>
                <a:solidFill>
                  <a:srgbClr val="FFFFFF"/>
                </a:solidFill>
              </a:defRPr>
            </a:lvl1pPr>
          </a:lstStyle>
          <a:p>
            <a:r>
              <a:t>– Anonymous</a:t>
            </a:r>
          </a:p>
        </p:txBody>
      </p:sp>
      <p:sp>
        <p:nvSpPr>
          <p:cNvPr id="221" name="We sow a thought and reap an act;…"/>
          <p:cNvSpPr txBox="1">
            <a:spLocks noGrp="1"/>
          </p:cNvSpPr>
          <p:nvPr>
            <p:ph type="body" idx="22"/>
          </p:nvPr>
        </p:nvSpPr>
        <p:spPr>
          <a:xfrm>
            <a:off x="1270000" y="3606800"/>
            <a:ext cx="10464800" cy="2540001"/>
          </a:xfrm>
          <a:prstGeom prst="rect">
            <a:avLst/>
          </a:prstGeom>
        </p:spPr>
        <p:txBody>
          <a:bodyPr/>
          <a:lstStyle/>
          <a:p>
            <a:pPr>
              <a:defRPr>
                <a:solidFill>
                  <a:srgbClr val="FFFFFF"/>
                </a:solidFill>
              </a:defRPr>
            </a:pPr>
            <a:r>
              <a:rPr dirty="0"/>
              <a:t>We sow a thought and reap an act;</a:t>
            </a:r>
          </a:p>
          <a:p>
            <a:pPr>
              <a:defRPr>
                <a:solidFill>
                  <a:srgbClr val="FFFFFF"/>
                </a:solidFill>
              </a:defRPr>
            </a:pPr>
            <a:r>
              <a:rPr dirty="0"/>
              <a:t>We sow an act and reap a habit;</a:t>
            </a:r>
          </a:p>
          <a:p>
            <a:pPr>
              <a:defRPr>
                <a:solidFill>
                  <a:srgbClr val="FFFFFF"/>
                </a:solidFill>
              </a:defRPr>
            </a:pPr>
            <a:r>
              <a:rPr dirty="0"/>
              <a:t>We sow a habit and reap a character;</a:t>
            </a:r>
          </a:p>
          <a:p>
            <a:pPr>
              <a:defRPr>
                <a:solidFill>
                  <a:srgbClr val="FFFFFF"/>
                </a:solidFill>
              </a:defRPr>
            </a:pPr>
            <a:r>
              <a:rPr dirty="0"/>
              <a:t>We sow a character and reap a destiny.</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 name="– Anonymous"/>
          <p:cNvSpPr txBox="1">
            <a:spLocks noGrp="1"/>
          </p:cNvSpPr>
          <p:nvPr>
            <p:ph type="body" idx="21"/>
          </p:nvPr>
        </p:nvSpPr>
        <p:spPr>
          <a:xfrm>
            <a:off x="533400" y="8647242"/>
            <a:ext cx="11938000" cy="564257"/>
          </a:xfrm>
          <a:prstGeom prst="rect">
            <a:avLst/>
          </a:prstGeom>
        </p:spPr>
        <p:txBody>
          <a:bodyPr/>
          <a:lstStyle>
            <a:lvl1pPr>
              <a:defRPr>
                <a:solidFill>
                  <a:srgbClr val="FFFFFF"/>
                </a:solidFill>
              </a:defRPr>
            </a:lvl1pPr>
          </a:lstStyle>
          <a:p>
            <a:r>
              <a:rPr lang="fr-FR" dirty="0"/>
              <a:t>(</a:t>
            </a:r>
            <a:r>
              <a:rPr dirty="0"/>
              <a:t> Anonym</a:t>
            </a:r>
            <a:r>
              <a:rPr lang="fr-FR" dirty="0"/>
              <a:t>e )</a:t>
            </a:r>
            <a:endParaRPr dirty="0"/>
          </a:p>
        </p:txBody>
      </p:sp>
      <p:sp>
        <p:nvSpPr>
          <p:cNvPr id="221" name="We sow a thought and reap an act;…"/>
          <p:cNvSpPr txBox="1">
            <a:spLocks noGrp="1"/>
          </p:cNvSpPr>
          <p:nvPr>
            <p:ph type="body" idx="22"/>
          </p:nvPr>
        </p:nvSpPr>
        <p:spPr>
          <a:xfrm>
            <a:off x="1270000" y="3440510"/>
            <a:ext cx="10464800" cy="2872581"/>
          </a:xfrm>
          <a:prstGeom prst="rect">
            <a:avLst/>
          </a:prstGeom>
        </p:spPr>
        <p:txBody>
          <a:bodyPr/>
          <a:lstStyle/>
          <a:p>
            <a:pPr>
              <a:defRPr>
                <a:solidFill>
                  <a:srgbClr val="FFFFFF"/>
                </a:solidFill>
              </a:defRPr>
            </a:pPr>
            <a:r>
              <a:rPr lang="fr-FR" dirty="0"/>
              <a:t>Nous semons une pensée et récoltons un acte ;</a:t>
            </a:r>
          </a:p>
          <a:p>
            <a:pPr>
              <a:defRPr>
                <a:solidFill>
                  <a:srgbClr val="FFFFFF"/>
                </a:solidFill>
              </a:defRPr>
            </a:pPr>
            <a:r>
              <a:rPr lang="fr-FR" dirty="0"/>
              <a:t>Nous semons un acte et récoltons une habitude ;</a:t>
            </a:r>
          </a:p>
          <a:p>
            <a:pPr>
              <a:defRPr>
                <a:solidFill>
                  <a:srgbClr val="FFFFFF"/>
                </a:solidFill>
              </a:defRPr>
            </a:pPr>
            <a:r>
              <a:rPr lang="fr-FR" dirty="0"/>
              <a:t>Nous semons une habitude et récoltons un caractère ;</a:t>
            </a:r>
          </a:p>
          <a:p>
            <a:pPr>
              <a:defRPr>
                <a:solidFill>
                  <a:srgbClr val="FFFFFF"/>
                </a:solidFill>
              </a:defRPr>
            </a:pPr>
            <a:r>
              <a:rPr lang="fr-FR" dirty="0"/>
              <a:t>Nous semons un caractère et récoltons un destin.</a:t>
            </a:r>
            <a:endParaRPr dirty="0"/>
          </a:p>
        </p:txBody>
      </p:sp>
    </p:spTree>
    <p:extLst>
      <p:ext uri="{BB962C8B-B14F-4D97-AF65-F5344CB8AC3E}">
        <p14:creationId xmlns:p14="http://schemas.microsoft.com/office/powerpoint/2010/main" val="372688925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25" name="GettyImages-102711905-56a0c51c3df78cafdaa4dd3d.jpg" descr="GettyImages-102711905-56a0c51c3df78cafdaa4dd3d.jpg"/>
          <p:cNvPicPr>
            <a:picLocks noChangeAspect="1"/>
          </p:cNvPicPr>
          <p:nvPr/>
        </p:nvPicPr>
        <p:blipFill>
          <a:blip r:embed="rId2"/>
          <a:stretch>
            <a:fillRect/>
          </a:stretch>
        </p:blipFill>
        <p:spPr>
          <a:xfrm>
            <a:off x="603531" y="927510"/>
            <a:ext cx="11797738" cy="789858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7" name="welcome-back-reincarnation.jpg" descr="welcome-back-reincarnation.jpg"/>
          <p:cNvPicPr>
            <a:picLocks noGrp="1"/>
          </p:cNvPicPr>
          <p:nvPr>
            <p:ph type="pic" idx="21"/>
          </p:nvPr>
        </p:nvPicPr>
        <p:blipFill>
          <a:blip r:embed="rId2"/>
          <a:stretch>
            <a:fillRect/>
          </a:stretch>
        </p:blipFill>
        <p:spPr>
          <a:xfrm>
            <a:off x="6498567" y="2173166"/>
            <a:ext cx="5842001" cy="6680200"/>
          </a:xfrm>
          <a:prstGeom prst="rect">
            <a:avLst/>
          </a:prstGeom>
        </p:spPr>
      </p:pic>
      <p:sp>
        <p:nvSpPr>
          <p:cNvPr id="138" name="What is Reincarnation/Rebirth?"/>
          <p:cNvSpPr txBox="1">
            <a:spLocks noGrp="1"/>
          </p:cNvSpPr>
          <p:nvPr>
            <p:ph type="title"/>
          </p:nvPr>
        </p:nvSpPr>
        <p:spPr>
          <a:prstGeom prst="rect">
            <a:avLst/>
          </a:prstGeom>
        </p:spPr>
        <p:txBody>
          <a:bodyPr/>
          <a:lstStyle>
            <a:lvl1pPr>
              <a:defRPr sz="5000"/>
            </a:lvl1pPr>
          </a:lstStyle>
          <a:p>
            <a:r>
              <a:rPr lang="fr-FR" dirty="0">
                <a:latin typeface="Palatino"/>
              </a:rPr>
              <a:t>Réincarnation ou Renaissance</a:t>
            </a:r>
            <a:endParaRPr dirty="0">
              <a:latin typeface="Palatino"/>
            </a:endParaRPr>
          </a:p>
        </p:txBody>
      </p:sp>
      <p:sp>
        <p:nvSpPr>
          <p:cNvPr id="139" name="Reincarnation: The theory that an unchanging soul or spirit lives many lifetimes gathering experience and learning lessons.…"/>
          <p:cNvSpPr txBox="1">
            <a:spLocks noGrp="1"/>
          </p:cNvSpPr>
          <p:nvPr>
            <p:ph type="body" sz="half" idx="1"/>
          </p:nvPr>
        </p:nvSpPr>
        <p:spPr>
          <a:xfrm>
            <a:off x="525736" y="1924472"/>
            <a:ext cx="5816600" cy="6782048"/>
          </a:xfrm>
          <a:prstGeom prst="rect">
            <a:avLst/>
          </a:prstGeom>
        </p:spPr>
        <p:txBody>
          <a:bodyPr/>
          <a:lstStyle/>
          <a:p>
            <a:pPr>
              <a:defRPr>
                <a:solidFill>
                  <a:srgbClr val="FFFFFF"/>
                </a:solidFill>
              </a:defRPr>
            </a:pPr>
            <a:r>
              <a:rPr lang="fr-FR" dirty="0"/>
              <a:t>Réincarnation : théorie selon laquelle une âme ou un esprit immuable vit plusieurs vies, accumulant des expériences et en tirant des leçons. </a:t>
            </a:r>
          </a:p>
          <a:p>
            <a:pPr>
              <a:defRPr>
                <a:solidFill>
                  <a:srgbClr val="FFFFFF"/>
                </a:solidFill>
              </a:defRPr>
            </a:pPr>
            <a:r>
              <a:rPr lang="fr-FR" dirty="0"/>
              <a:t>Renaissance : concept bouddhique selon lequel, bien qu'il n'y ait ni âme ni esprit immuable, il existe un continuum mental dans un processus qui s'étend sur plusieurs vies. </a:t>
            </a:r>
          </a:p>
          <a:p>
            <a:pPr>
              <a:defRPr>
                <a:solidFill>
                  <a:srgbClr val="FFFFFF"/>
                </a:solidFill>
              </a:defRPr>
            </a:pPr>
            <a:endParaRPr dirty="0"/>
          </a:p>
        </p:txBody>
      </p:sp>
      <p:sp>
        <p:nvSpPr>
          <p:cNvPr id="6" name="TextBox 5">
            <a:extLst>
              <a:ext uri="{FF2B5EF4-FFF2-40B4-BE49-F238E27FC236}">
                <a16:creationId xmlns:a16="http://schemas.microsoft.com/office/drawing/2014/main" id="{38889F96-90FF-4E74-9BCE-958C01758BEA}"/>
              </a:ext>
            </a:extLst>
          </p:cNvPr>
          <p:cNvSpPr txBox="1"/>
          <p:nvPr/>
        </p:nvSpPr>
        <p:spPr>
          <a:xfrm>
            <a:off x="7619321" y="4913101"/>
            <a:ext cx="2232248"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GB" sz="2400" b="1" i="0" u="none" strike="noStrike" cap="none" spc="0" normalizeH="0" baseline="0" dirty="0">
                <a:ln>
                  <a:noFill/>
                </a:ln>
                <a:solidFill>
                  <a:srgbClr val="414141"/>
                </a:solidFill>
                <a:effectLst>
                  <a:outerShdw blurRad="38100" dist="38100" dir="2700000" algn="tl">
                    <a:srgbClr val="000000">
                      <a:alpha val="43137"/>
                    </a:srgbClr>
                  </a:outerShdw>
                </a:effectLst>
                <a:uFillTx/>
                <a:latin typeface="Palatino"/>
                <a:ea typeface="Palatino"/>
                <a:cs typeface="Palatino"/>
                <a:sym typeface="Palatino"/>
              </a:rPr>
              <a:t>Centre </a:t>
            </a:r>
            <a:r>
              <a:rPr lang="en-GB" b="1" dirty="0" err="1">
                <a:effectLst>
                  <a:outerShdw blurRad="38100" dist="38100" dir="2700000" algn="tl">
                    <a:srgbClr val="000000">
                      <a:alpha val="43137"/>
                    </a:srgbClr>
                  </a:outerShdw>
                </a:effectLst>
              </a:rPr>
              <a:t>d’é</a:t>
            </a:r>
            <a:r>
              <a:rPr kumimoji="0" lang="en-GB" sz="2400" b="1" i="0" u="none" strike="noStrike" cap="none" spc="0" normalizeH="0" baseline="0" dirty="0" err="1">
                <a:ln>
                  <a:noFill/>
                </a:ln>
                <a:solidFill>
                  <a:srgbClr val="414141"/>
                </a:solidFill>
                <a:effectLst>
                  <a:outerShdw blurRad="38100" dist="38100" dir="2700000" algn="tl">
                    <a:srgbClr val="000000">
                      <a:alpha val="43137"/>
                    </a:srgbClr>
                  </a:outerShdw>
                </a:effectLst>
                <a:uFillTx/>
                <a:latin typeface="Palatino"/>
                <a:ea typeface="Palatino"/>
                <a:cs typeface="Palatino"/>
                <a:sym typeface="Palatino"/>
              </a:rPr>
              <a:t>tudes</a:t>
            </a:r>
            <a:r>
              <a:rPr kumimoji="0" lang="en-GB" sz="2400" b="1" i="0" u="none" strike="noStrike" cap="none" spc="0" normalizeH="0" baseline="0" dirty="0">
                <a:ln>
                  <a:noFill/>
                </a:ln>
                <a:solidFill>
                  <a:srgbClr val="414141"/>
                </a:solidFill>
                <a:effectLst>
                  <a:outerShdw blurRad="38100" dist="38100" dir="2700000" algn="tl">
                    <a:srgbClr val="000000">
                      <a:alpha val="43137"/>
                    </a:srgbClr>
                  </a:outerShdw>
                </a:effectLst>
                <a:uFillTx/>
                <a:latin typeface="Palatino"/>
                <a:ea typeface="Palatino"/>
                <a:cs typeface="Palatino"/>
                <a:sym typeface="Palatino"/>
              </a:rPr>
              <a:t> sur la </a:t>
            </a:r>
            <a:r>
              <a:rPr kumimoji="0" lang="en-GB" sz="2400" b="1" i="0" u="none" strike="noStrike" cap="none" spc="0" normalizeH="0" baseline="0" dirty="0" err="1">
                <a:ln>
                  <a:noFill/>
                </a:ln>
                <a:solidFill>
                  <a:srgbClr val="414141"/>
                </a:solidFill>
                <a:effectLst>
                  <a:outerShdw blurRad="38100" dist="38100" dir="2700000" algn="tl">
                    <a:srgbClr val="000000">
                      <a:alpha val="43137"/>
                    </a:srgbClr>
                  </a:outerShdw>
                </a:effectLst>
                <a:uFillTx/>
                <a:latin typeface="Palatino"/>
                <a:ea typeface="Palatino"/>
                <a:cs typeface="Palatino"/>
                <a:sym typeface="Palatino"/>
              </a:rPr>
              <a:t>réincarnation</a:t>
            </a:r>
            <a:r>
              <a:rPr kumimoji="0" lang="en-GB" sz="2400" b="1" i="0" u="none" strike="noStrike" cap="none" spc="0" normalizeH="0" baseline="0" dirty="0">
                <a:ln>
                  <a:noFill/>
                </a:ln>
                <a:solidFill>
                  <a:srgbClr val="414141"/>
                </a:solidFill>
                <a:effectLst>
                  <a:outerShdw blurRad="38100" dist="38100" dir="2700000" algn="tl">
                    <a:srgbClr val="000000">
                      <a:alpha val="43137"/>
                    </a:srgbClr>
                  </a:outerShdw>
                </a:effectLst>
                <a:uFillTx/>
                <a:latin typeface="Palatino"/>
                <a:ea typeface="Palatino"/>
                <a:cs typeface="Palatino"/>
                <a:sym typeface="Palatino"/>
              </a:rPr>
              <a:t> </a:t>
            </a:r>
            <a:endParaRPr lang="en-GB" dirty="0"/>
          </a:p>
        </p:txBody>
      </p:sp>
      <p:sp>
        <p:nvSpPr>
          <p:cNvPr id="3" name="TextBox 2">
            <a:extLst>
              <a:ext uri="{FF2B5EF4-FFF2-40B4-BE49-F238E27FC236}">
                <a16:creationId xmlns:a16="http://schemas.microsoft.com/office/drawing/2014/main" id="{F242E8C2-EE49-4673-80CD-C51EABD67F3C}"/>
              </a:ext>
            </a:extLst>
          </p:cNvPr>
          <p:cNvSpPr txBox="1"/>
          <p:nvPr/>
        </p:nvSpPr>
        <p:spPr>
          <a:xfrm rot="21213379">
            <a:off x="7366496" y="6712574"/>
            <a:ext cx="2737898"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2400" b="0" i="0" u="none" strike="noStrike" cap="none" spc="0" normalizeH="0" baseline="0" dirty="0">
                <a:ln>
                  <a:noFill/>
                </a:ln>
                <a:solidFill>
                  <a:schemeClr val="bg2">
                    <a:lumMod val="20000"/>
                    <a:lumOff val="80000"/>
                  </a:schemeClr>
                </a:solidFill>
                <a:effectLst/>
                <a:uFillTx/>
                <a:latin typeface="Palatino"/>
                <a:ea typeface="Palatino"/>
                <a:cs typeface="Palatino"/>
                <a:sym typeface="Palatino"/>
              </a:rPr>
              <a:t>content de </a:t>
            </a:r>
            <a:r>
              <a:rPr kumimoji="0" lang="en-GB" sz="2400" b="0" i="0" u="none" strike="noStrike" cap="none" spc="0" normalizeH="0" baseline="0" dirty="0" err="1">
                <a:ln>
                  <a:noFill/>
                </a:ln>
                <a:solidFill>
                  <a:schemeClr val="bg2">
                    <a:lumMod val="20000"/>
                    <a:lumOff val="80000"/>
                  </a:schemeClr>
                </a:solidFill>
                <a:effectLst/>
                <a:uFillTx/>
                <a:latin typeface="Palatino"/>
                <a:ea typeface="Palatino"/>
                <a:cs typeface="Palatino"/>
                <a:sym typeface="Palatino"/>
              </a:rPr>
              <a:t>te</a:t>
            </a:r>
            <a:r>
              <a:rPr kumimoji="0" lang="en-GB" sz="2400" b="0" i="0" u="none" strike="noStrike" cap="none" spc="0" normalizeH="0" baseline="0" dirty="0">
                <a:ln>
                  <a:noFill/>
                </a:ln>
                <a:solidFill>
                  <a:schemeClr val="bg2">
                    <a:lumMod val="20000"/>
                    <a:lumOff val="80000"/>
                  </a:schemeClr>
                </a:solidFill>
                <a:effectLst/>
                <a:uFillTx/>
                <a:latin typeface="Palatino"/>
                <a:ea typeface="Palatino"/>
                <a:cs typeface="Palatino"/>
                <a:sym typeface="Palatino"/>
              </a:rPr>
              <a:t> revoir</a:t>
            </a:r>
          </a:p>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414141"/>
              </a:solidFill>
              <a:effectLst/>
              <a:uFillTx/>
              <a:latin typeface="Palatino"/>
              <a:ea typeface="Palatino"/>
              <a:cs typeface="Palatino"/>
              <a:sym typeface="Palatino"/>
            </a:endParaRPr>
          </a:p>
        </p:txBody>
      </p:sp>
    </p:spTree>
    <p:extLst>
      <p:ext uri="{BB962C8B-B14F-4D97-AF65-F5344CB8AC3E}">
        <p14:creationId xmlns:p14="http://schemas.microsoft.com/office/powerpoint/2010/main" val="8159029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1" name="“Monks, the conception of an embryo in a womb takes place through the union of three things ... when there is the union of the mother and father, and it is the mother’s season, and the being to be reborn is present, through the union of these three thing"/>
          <p:cNvSpPr txBox="1"/>
          <p:nvPr/>
        </p:nvSpPr>
        <p:spPr>
          <a:xfrm>
            <a:off x="1178854" y="2692399"/>
            <a:ext cx="10647092" cy="436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3600">
                <a:solidFill>
                  <a:srgbClr val="FFFFFF"/>
                </a:solidFill>
              </a:defRPr>
            </a:lvl1pPr>
          </a:lstStyle>
          <a:p>
            <a:r>
              <a:rPr dirty="0"/>
              <a:t>“Monks, the conception of an embryo in a womb takes place through the union of three things ... when there is the union of the mother and father, and it is the mother’s season, and the being to be reborn is present, through the union of these three things the conception of an embryo in a womb takes place.”</a:t>
            </a:r>
          </a:p>
        </p:txBody>
      </p:sp>
      <p:sp>
        <p:nvSpPr>
          <p:cNvPr id="142" name="– Middle Length Discourses of the Buddha, p. 358"/>
          <p:cNvSpPr txBox="1"/>
          <p:nvPr/>
        </p:nvSpPr>
        <p:spPr>
          <a:xfrm>
            <a:off x="533400" y="8647242"/>
            <a:ext cx="11938000"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1200"/>
              </a:spcBef>
              <a:defRPr sz="3000" i="1">
                <a:solidFill>
                  <a:srgbClr val="FFFFFF"/>
                </a:solidFill>
              </a:defRPr>
            </a:pPr>
            <a:r>
              <a:t>– Middle Length Discourses of the Buddha</a:t>
            </a:r>
            <a:r>
              <a:rPr i="0"/>
              <a:t>, p. 358</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Monks, the conception of an embryo in a womb takes place through the union of three things ... when there is the union of the mother and father, and it is the mother’s season, and the being to be reborn is present, through the union of these three thing"/>
          <p:cNvSpPr txBox="1"/>
          <p:nvPr/>
        </p:nvSpPr>
        <p:spPr>
          <a:xfrm>
            <a:off x="1178854" y="2609512"/>
            <a:ext cx="10647092" cy="45345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3600">
                <a:solidFill>
                  <a:srgbClr val="FFFFFF"/>
                </a:solidFill>
              </a:defRPr>
            </a:lvl1pPr>
          </a:lstStyle>
          <a:p>
            <a:pPr algn="l"/>
            <a:r>
              <a:rPr lang="fr-FR" dirty="0"/>
              <a:t>« Moines, un embryon est conçu dans une matrice lorsque ces trois aspects se présentent  et coïncident... </a:t>
            </a:r>
            <a:br>
              <a:rPr lang="fr-FR" dirty="0"/>
            </a:br>
            <a:r>
              <a:rPr lang="fr-FR" dirty="0"/>
              <a:t>1) la mère et le père s’unissent ; </a:t>
            </a:r>
            <a:br>
              <a:rPr lang="fr-FR" dirty="0"/>
            </a:br>
            <a:r>
              <a:rPr lang="fr-FR" dirty="0"/>
              <a:t>2) la mère est en période féconde ;</a:t>
            </a:r>
            <a:br>
              <a:rPr lang="fr-FR" dirty="0"/>
            </a:br>
            <a:r>
              <a:rPr lang="fr-FR" dirty="0"/>
              <a:t>3) l'être à renaître est présent ;</a:t>
            </a:r>
          </a:p>
          <a:p>
            <a:pPr algn="l"/>
            <a:r>
              <a:rPr lang="fr-FR" dirty="0"/>
              <a:t>C’est par l'union de ces trois aspects qu’un embryon est conçu dans une matrice. »</a:t>
            </a:r>
            <a:endParaRPr dirty="0"/>
          </a:p>
        </p:txBody>
      </p:sp>
      <p:sp>
        <p:nvSpPr>
          <p:cNvPr id="142" name="– Middle Length Discourses of the Buddha, p. 358"/>
          <p:cNvSpPr txBox="1"/>
          <p:nvPr/>
        </p:nvSpPr>
        <p:spPr>
          <a:xfrm>
            <a:off x="533400" y="8647242"/>
            <a:ext cx="11938000"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1200"/>
              </a:spcBef>
              <a:defRPr sz="3000" i="1">
                <a:solidFill>
                  <a:srgbClr val="FFFFFF"/>
                </a:solidFill>
              </a:defRPr>
            </a:pPr>
            <a:r>
              <a:rPr lang="fr-FR" dirty="0"/>
              <a:t>Discours de « Moyenne longueur » du </a:t>
            </a:r>
            <a:r>
              <a:rPr dirty="0"/>
              <a:t>B</a:t>
            </a:r>
            <a:r>
              <a:rPr lang="fr-FR" dirty="0"/>
              <a:t>o</a:t>
            </a:r>
            <a:r>
              <a:rPr dirty="0" err="1"/>
              <a:t>uddha</a:t>
            </a:r>
            <a:endParaRPr i="0" dirty="0"/>
          </a:p>
        </p:txBody>
      </p:sp>
    </p:spTree>
    <p:extLst>
      <p:ext uri="{BB962C8B-B14F-4D97-AF65-F5344CB8AC3E}">
        <p14:creationId xmlns:p14="http://schemas.microsoft.com/office/powerpoint/2010/main" val="11172526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6" name="“It would be better, monks, for the uninstructed worldling to take as self this body composed of the four great elements rather than the mind. For what reason? Because this body composed of the four great elements is seen standing for one year, for two y"/>
          <p:cNvSpPr txBox="1"/>
          <p:nvPr/>
        </p:nvSpPr>
        <p:spPr>
          <a:xfrm>
            <a:off x="1178854" y="512580"/>
            <a:ext cx="10647092" cy="756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3200">
                <a:solidFill>
                  <a:srgbClr val="FFFFFF"/>
                </a:solidFill>
              </a:defRPr>
            </a:lvl1pPr>
          </a:lstStyle>
          <a:p>
            <a:r>
              <a:rPr dirty="0"/>
              <a:t>“It would be better, monks, for the uninstructed </a:t>
            </a:r>
            <a:r>
              <a:rPr dirty="0" err="1"/>
              <a:t>worldling</a:t>
            </a:r>
            <a:r>
              <a:rPr dirty="0"/>
              <a:t> to take as self this body composed of the four great elements rather than the mind. For what reason? Because this body composed of the four great elements is seen standing for one year, for two years, for three, four, five, or ten years, for twenty, thirty, forty, or fifty years, for a hundred years, or even longer. But that which is called ‘mind’ or ‘mentality’ and ‘consciousness’ arises as one thing and ceases as another by day and by night. Just as a monkey roaming through the forest grabs hold of one branch, lets that go and grabs another, then lets that go and grabs still another, so too that which is called ‘mind’ and ‘mentality’ and ‘consciousness’ arises as one thing and ceases as another by day and by night.”</a:t>
            </a:r>
          </a:p>
        </p:txBody>
      </p:sp>
      <p:sp>
        <p:nvSpPr>
          <p:cNvPr id="147" name="– Connected Discourses of the Buddha, p. 595"/>
          <p:cNvSpPr txBox="1"/>
          <p:nvPr/>
        </p:nvSpPr>
        <p:spPr>
          <a:xfrm>
            <a:off x="533400" y="8647242"/>
            <a:ext cx="11938000"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1200"/>
              </a:spcBef>
              <a:defRPr sz="3000" i="1">
                <a:solidFill>
                  <a:srgbClr val="FFFFFF"/>
                </a:solidFill>
              </a:defRPr>
            </a:pPr>
            <a:r>
              <a:t>– Connected Discourses of the Buddha</a:t>
            </a:r>
            <a:r>
              <a:rPr i="0"/>
              <a:t>, p. 595</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It would be better, monks, for the uninstructed worldling to take as self this body composed of the four great elements rather than the mind. For what reason? Because this body composed of the four great elements is seen standing for one year, for two y"/>
          <p:cNvSpPr txBox="1"/>
          <p:nvPr/>
        </p:nvSpPr>
        <p:spPr>
          <a:xfrm>
            <a:off x="1178854" y="306345"/>
            <a:ext cx="10647092" cy="79816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just">
              <a:defRPr sz="3200">
                <a:solidFill>
                  <a:srgbClr val="FFFFFF"/>
                </a:solidFill>
              </a:defRPr>
            </a:lvl1pPr>
          </a:lstStyle>
          <a:p>
            <a:r>
              <a:rPr lang="fr-FR" dirty="0"/>
              <a:t>« Il vaudrait mieux, ô moines, que le simple mortel non éveillé (</a:t>
            </a:r>
            <a:r>
              <a:rPr lang="fr-FR" dirty="0" err="1"/>
              <a:t>bompu</a:t>
            </a:r>
            <a:r>
              <a:rPr lang="fr-FR" dirty="0"/>
              <a:t>) croie que son soi est un corps composé des quatre grands éléments plutôt que d’un esprit. Pour quoi cela ? Parce que le corps composé des quatre grands éléments tient debout pendant un an, pendant deux ans, pendant trois, quatre, cinq ou dix ans, pendant vingt, trente, quarante ou cinquante ans, pendant cent ans, ou plus. Mais ce que l'on appelle ‘esprit’ ou ‘mental’ et ‘conscience’ apparaît comme une entité donnée et en devient une autre, de jour comme de nuit. De même qu'un singe errant dans la forêt s'accroche à une branche, puis la lâche et en attrape une autre, puis la lâche encore et en attrape une autre, ce qu'on appelle ‘esprit’, ‘mentalité’ et ‘conscience’ fait pareil : il paraît  comme une  entité et cesse de l’être pour en devenir une autre, de jour comme de nuit. »</a:t>
            </a:r>
            <a:endParaRPr dirty="0"/>
          </a:p>
        </p:txBody>
      </p:sp>
      <p:sp>
        <p:nvSpPr>
          <p:cNvPr id="147" name="– Connected Discourses of the Buddha, p. 595"/>
          <p:cNvSpPr txBox="1"/>
          <p:nvPr/>
        </p:nvSpPr>
        <p:spPr>
          <a:xfrm>
            <a:off x="533400" y="8647242"/>
            <a:ext cx="11938000"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1200"/>
              </a:spcBef>
              <a:defRPr sz="3000" i="1">
                <a:solidFill>
                  <a:srgbClr val="FFFFFF"/>
                </a:solidFill>
              </a:defRPr>
            </a:pPr>
            <a:r>
              <a:rPr lang="fr-FR" dirty="0"/>
              <a:t>Discours de « Moyenne longueur » (</a:t>
            </a:r>
            <a:r>
              <a:rPr lang="fr-FR" dirty="0" err="1"/>
              <a:t>Majjhima</a:t>
            </a:r>
            <a:r>
              <a:rPr lang="fr-FR" dirty="0"/>
              <a:t> </a:t>
            </a:r>
            <a:r>
              <a:rPr lang="fr-FR" dirty="0" err="1"/>
              <a:t>Nikaya</a:t>
            </a:r>
            <a:r>
              <a:rPr lang="fr-FR" dirty="0"/>
              <a:t>) </a:t>
            </a:r>
            <a:endParaRPr i="0" dirty="0"/>
          </a:p>
        </p:txBody>
      </p:sp>
    </p:spTree>
    <p:extLst>
      <p:ext uri="{BB962C8B-B14F-4D97-AF65-F5344CB8AC3E}">
        <p14:creationId xmlns:p14="http://schemas.microsoft.com/office/powerpoint/2010/main" val="341617440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1" name="King Milinda said: &quot;Revered Nagasena is it the case that one does not transmigrate and yet is reborn?&quot;…"/>
          <p:cNvSpPr txBox="1"/>
          <p:nvPr/>
        </p:nvSpPr>
        <p:spPr>
          <a:xfrm>
            <a:off x="1716391" y="1564432"/>
            <a:ext cx="9572018" cy="5519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just">
              <a:defRPr sz="3200">
                <a:solidFill>
                  <a:srgbClr val="FFFFFF"/>
                </a:solidFill>
              </a:defRPr>
            </a:pPr>
            <a:r>
              <a:rPr dirty="0"/>
              <a:t>King </a:t>
            </a:r>
            <a:r>
              <a:rPr dirty="0" err="1"/>
              <a:t>Milinda</a:t>
            </a:r>
            <a:r>
              <a:rPr dirty="0"/>
              <a:t> said: "Revered </a:t>
            </a:r>
            <a:r>
              <a:rPr dirty="0" err="1"/>
              <a:t>Nagasena</a:t>
            </a:r>
            <a:r>
              <a:rPr dirty="0"/>
              <a:t> is it the case that one does not transmigrate and yet is reborn?"</a:t>
            </a:r>
          </a:p>
          <a:p>
            <a:pPr algn="l">
              <a:defRPr sz="3200">
                <a:solidFill>
                  <a:srgbClr val="FFFFFF"/>
                </a:solidFill>
              </a:defRPr>
            </a:pPr>
            <a:r>
              <a:rPr dirty="0"/>
              <a:t>"Yes, sire, one does not transmigrate and yet is reborn." </a:t>
            </a:r>
            <a:br>
              <a:rPr dirty="0"/>
            </a:br>
            <a:r>
              <a:rPr dirty="0"/>
              <a:t>"How, revered </a:t>
            </a:r>
            <a:r>
              <a:rPr dirty="0" err="1"/>
              <a:t>Nagasena</a:t>
            </a:r>
            <a:r>
              <a:rPr dirty="0"/>
              <a:t>, is it that one does not transmigrate and yet is reborn? Make a simile."</a:t>
            </a:r>
            <a:br>
              <a:rPr dirty="0"/>
            </a:br>
            <a:r>
              <a:rPr dirty="0"/>
              <a:t>"Suppose, sire, some man were to light a lamp from another lamp. Did one lamp pass over to the other?"</a:t>
            </a:r>
            <a:br>
              <a:rPr dirty="0"/>
            </a:br>
            <a:r>
              <a:rPr dirty="0"/>
              <a:t>"No, revered sir."</a:t>
            </a:r>
            <a:br>
              <a:rPr dirty="0"/>
            </a:br>
            <a:r>
              <a:rPr dirty="0"/>
              <a:t>"In the same way, sire, one does not transmigrate and yet is reborn."</a:t>
            </a:r>
          </a:p>
        </p:txBody>
      </p:sp>
      <p:sp>
        <p:nvSpPr>
          <p:cNvPr id="152" name="– The Questions of King Milinda, p. 58-59"/>
          <p:cNvSpPr txBox="1"/>
          <p:nvPr/>
        </p:nvSpPr>
        <p:spPr>
          <a:xfrm>
            <a:off x="533400" y="8647242"/>
            <a:ext cx="11938000"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spcBef>
                <a:spcPts val="1200"/>
              </a:spcBef>
              <a:defRPr sz="3000" i="1">
                <a:solidFill>
                  <a:srgbClr val="FFFFFF"/>
                </a:solidFill>
              </a:defRPr>
            </a:pPr>
            <a:r>
              <a:t>– The Questions of King Milinda</a:t>
            </a:r>
            <a:r>
              <a:rPr i="0"/>
              <a:t>, p. 58-59</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14="http://schemas.microsoft.com/office/drawing/2010/main" xmlns:m="http://schemas.openxmlformats.org/officeDocument/2006/math"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607</TotalTime>
  <Words>5921</Words>
  <Application>Microsoft Office PowerPoint</Application>
  <PresentationFormat>Custom</PresentationFormat>
  <Paragraphs>215</Paragraphs>
  <Slides>39</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Bodoni SvtyTwo ITC TT-Book</vt:lpstr>
      <vt:lpstr>Chalkboard</vt:lpstr>
      <vt:lpstr>Helvetica</vt:lpstr>
      <vt:lpstr>Helvetica Neue</vt:lpstr>
      <vt:lpstr>Osaka−等幅</vt:lpstr>
      <vt:lpstr>Palatino</vt:lpstr>
      <vt:lpstr>Papyrus</vt:lpstr>
      <vt:lpstr>Verdana</vt:lpstr>
      <vt:lpstr>Zapf Dingbats</vt:lpstr>
      <vt:lpstr>New_Template4</vt:lpstr>
      <vt:lpstr>Karma and/or Vow</vt:lpstr>
      <vt:lpstr>Karma et/ou Vœu</vt:lpstr>
      <vt:lpstr>What is Reincarnation/Rebirth?</vt:lpstr>
      <vt:lpstr>Réincarnation ou Renaissance</vt:lpstr>
      <vt:lpstr>PowerPoint Presentation</vt:lpstr>
      <vt:lpstr>PowerPoint Presentation</vt:lpstr>
      <vt:lpstr>PowerPoint Presentation</vt:lpstr>
      <vt:lpstr>PowerPoint Presentation</vt:lpstr>
      <vt:lpstr>PowerPoint Presentation</vt:lpstr>
      <vt:lpstr>PowerPoint Presentation</vt:lpstr>
      <vt:lpstr>What is karma?</vt:lpstr>
      <vt:lpstr>Qu’est ce que  le karma?</vt:lpstr>
      <vt:lpstr>PowerPoint Presentation</vt:lpstr>
      <vt:lpstr>PowerPoint Presentation</vt:lpstr>
      <vt:lpstr>PowerPoint Presentation</vt:lpstr>
      <vt:lpstr>PowerPoint Presentation</vt:lpstr>
      <vt:lpstr>PowerPoint Presentation</vt:lpstr>
      <vt:lpstr>PowerPoint Presentation</vt:lpstr>
      <vt:lpstr>The Five Certainties</vt:lpstr>
      <vt:lpstr>Les cinq certitudes</vt:lpstr>
      <vt:lpstr>Les cinq certitudes</vt:lpstr>
      <vt:lpstr>Transmigration with Differences and Limitations</vt:lpstr>
      <vt:lpstr> Transmigration, ses différences  et ses limites</vt:lpstr>
      <vt:lpstr>The Original Vow</vt:lpstr>
      <vt:lpstr>Le vœu originel</vt:lpstr>
      <vt:lpstr>The Four All-Embracing Vows</vt:lpstr>
      <vt:lpstr>Les quatre vœux universels</vt:lpstr>
      <vt:lpstr>The Four All-Embracing Vows</vt:lpstr>
      <vt:lpstr>Les quatre vœux universels</vt:lpstr>
      <vt:lpstr>Transmigration with change and advance</vt:lpstr>
      <vt:lpstr> Transmigration avec changement et progression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Karma and/or Vow</dc:title>
  <dc:creator>Isabelle</dc:creator>
  <cp:lastModifiedBy>Alice Nemcova</cp:lastModifiedBy>
  <cp:revision>36</cp:revision>
  <dcterms:modified xsi:type="dcterms:W3CDTF">2021-08-30T13:31:16Z</dcterms:modified>
</cp:coreProperties>
</file>